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  <p:sldMasterId id="2147483751" r:id="rId3"/>
    <p:sldMasterId id="2147483786" r:id="rId4"/>
  </p:sldMasterIdLst>
  <p:notesMasterIdLst>
    <p:notesMasterId r:id="rId37"/>
  </p:notesMasterIdLst>
  <p:handoutMasterIdLst>
    <p:handoutMasterId r:id="rId38"/>
  </p:handoutMasterIdLst>
  <p:sldIdLst>
    <p:sldId id="546" r:id="rId5"/>
    <p:sldId id="698" r:id="rId6"/>
    <p:sldId id="470" r:id="rId7"/>
    <p:sldId id="473" r:id="rId8"/>
    <p:sldId id="697" r:id="rId9"/>
    <p:sldId id="699" r:id="rId10"/>
    <p:sldId id="701" r:id="rId11"/>
    <p:sldId id="702" r:id="rId12"/>
    <p:sldId id="691" r:id="rId13"/>
    <p:sldId id="703" r:id="rId14"/>
    <p:sldId id="695" r:id="rId15"/>
    <p:sldId id="704" r:id="rId16"/>
    <p:sldId id="693" r:id="rId17"/>
    <p:sldId id="705" r:id="rId18"/>
    <p:sldId id="706" r:id="rId19"/>
    <p:sldId id="694" r:id="rId20"/>
    <p:sldId id="707" r:id="rId21"/>
    <p:sldId id="709" r:id="rId22"/>
    <p:sldId id="708" r:id="rId23"/>
    <p:sldId id="715" r:id="rId24"/>
    <p:sldId id="711" r:id="rId25"/>
    <p:sldId id="712" r:id="rId26"/>
    <p:sldId id="716" r:id="rId27"/>
    <p:sldId id="714" r:id="rId28"/>
    <p:sldId id="692" r:id="rId29"/>
    <p:sldId id="719" r:id="rId30"/>
    <p:sldId id="720" r:id="rId31"/>
    <p:sldId id="721" r:id="rId32"/>
    <p:sldId id="722" r:id="rId33"/>
    <p:sldId id="718" r:id="rId34"/>
    <p:sldId id="717" r:id="rId35"/>
    <p:sldId id="405" r:id="rId36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300" userDrawn="1">
          <p15:clr>
            <a:srgbClr val="A4A3A4"/>
          </p15:clr>
        </p15:guide>
        <p15:guide id="4" pos="2880">
          <p15:clr>
            <a:srgbClr val="A4A3A4"/>
          </p15:clr>
        </p15:guide>
        <p15:guide id="6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 Nagaraj" initials="VN" lastIdx="13" clrIdx="0"/>
  <p:cmAuthor id="2" name="intellipaat" initials="i" lastIdx="1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5AAAE7"/>
    <a:srgbClr val="FFFFFF"/>
    <a:srgbClr val="1B587C"/>
    <a:srgbClr val="F79821"/>
    <a:srgbClr val="008A7A"/>
    <a:srgbClr val="96C25A"/>
    <a:srgbClr val="00ADEC"/>
    <a:srgbClr val="8FDCF8"/>
    <a:srgbClr val="E05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82505" autoAdjust="0"/>
  </p:normalViewPr>
  <p:slideViewPr>
    <p:cSldViewPr snapToGrid="0" snapToObjects="1" showGuides="1">
      <p:cViewPr varScale="1">
        <p:scale>
          <a:sx n="95" d="100"/>
          <a:sy n="95" d="100"/>
        </p:scale>
        <p:origin x="726" y="84"/>
      </p:cViewPr>
      <p:guideLst>
        <p:guide orient="horz" pos="230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28/08/2019</a:t>
            </a:fld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28/08/2019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Welcome back to the forth module of data science.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7432D9-C447-114D-8AE4-4B69B11377B0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66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919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657629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5272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558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3778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763177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889146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27712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98786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330322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8427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713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21620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7201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29019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6596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004524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23529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42268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998855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921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941318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82067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5867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424069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950679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713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21620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44622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797863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655018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18439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088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50038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93641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0137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019823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011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303923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90641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225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653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8661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735798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996999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10683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3807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4259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42772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9188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529329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4310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274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63880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27691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543530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97100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28422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922865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431549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62688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54032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713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21620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640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76808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333161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032661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896038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03834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494943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15343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91250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739691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7271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23BF02-B4C6-4694-88DF-50AD00B2DB53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B7C38-90C2-48D4-B3D5-4B1568A720BA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822" y="120416"/>
            <a:ext cx="1360574" cy="474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DC9EC2-A8D8-46B8-B0B1-129A69C37370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EC8A57-5E1B-4C34-A2DD-78F62397725D}"/>
              </a:ext>
            </a:extLst>
          </p:cNvPr>
          <p:cNvCxnSpPr>
            <a:cxnSpLocks/>
          </p:cNvCxnSpPr>
          <p:nvPr userDrawn="1"/>
        </p:nvCxnSpPr>
        <p:spPr>
          <a:xfrm flipH="1">
            <a:off x="302327" y="737420"/>
            <a:ext cx="8543069" cy="0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7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0156" y="117562"/>
            <a:ext cx="1665352" cy="580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E7E92E-F808-481A-9BB4-1E4B270CEE6C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0699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7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62.jpe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62.jpeg"/><Relationship Id="rId11" Type="http://schemas.openxmlformats.org/officeDocument/2006/relationships/image" Target="../media/image75.png"/><Relationship Id="rId5" Type="http://schemas.openxmlformats.org/officeDocument/2006/relationships/image" Target="../media/image61.png"/><Relationship Id="rId10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8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6F147F-C497-4FDA-958F-9D181C3977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717" y="511897"/>
            <a:ext cx="2351113" cy="819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39759" y="1"/>
            <a:ext cx="2380593" cy="957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3893687-A2C9-405B-A571-BAB7736740DD}"/>
              </a:ext>
            </a:extLst>
          </p:cNvPr>
          <p:cNvSpPr txBox="1">
            <a:spLocks/>
          </p:cNvSpPr>
          <p:nvPr/>
        </p:nvSpPr>
        <p:spPr>
          <a:xfrm>
            <a:off x="348717" y="2283272"/>
            <a:ext cx="2709966" cy="576956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spcBef>
                <a:spcPts val="1000"/>
              </a:spcBef>
              <a:buNone/>
              <a:defRPr/>
            </a:pPr>
            <a:r>
              <a:rPr lang="en-US" sz="2800" dirty="0">
                <a:solidFill>
                  <a:srgbClr val="604878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AWS Migration</a:t>
            </a:r>
          </a:p>
        </p:txBody>
      </p:sp>
      <p:pic>
        <p:nvPicPr>
          <p:cNvPr id="15" name="Picture 1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F751EF1F-DE62-4325-A463-0429EAC70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77" y="563821"/>
            <a:ext cx="7139302" cy="40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A769297-89FC-4E59-AAEE-F051FD3CC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034" y="1983016"/>
            <a:ext cx="4547803" cy="1177468"/>
          </a:xfrm>
        </p:spPr>
        <p:txBody>
          <a:bodyPr anchor="ctr"/>
          <a:lstStyle/>
          <a:p>
            <a:pPr algn="ctr"/>
            <a:r>
              <a:rPr lang="en-US" dirty="0"/>
              <a:t>Migration process in AWS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10D5A7A-BD1E-4278-A26A-231E4C72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744" y="1225273"/>
            <a:ext cx="2692954" cy="269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D3A55DC-FDE3-4648-A1DA-6321A60D9D76}"/>
              </a:ext>
            </a:extLst>
          </p:cNvPr>
          <p:cNvSpPr txBox="1"/>
          <p:nvPr/>
        </p:nvSpPr>
        <p:spPr>
          <a:xfrm>
            <a:off x="210111" y="168938"/>
            <a:ext cx="3998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Migration process in AWS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2D0072-EC16-4BD1-8181-59717525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3" y="2270299"/>
            <a:ext cx="1105318" cy="1105318"/>
          </a:xfrm>
          <a:prstGeom prst="rect">
            <a:avLst/>
          </a:prstGeom>
        </p:spPr>
      </p:pic>
      <p:pic>
        <p:nvPicPr>
          <p:cNvPr id="15" name="Picture 14" descr="A picture containing text, vector graphics, businesscard&#10;&#10;Description automatically generated">
            <a:extLst>
              <a:ext uri="{FF2B5EF4-FFF2-40B4-BE49-F238E27FC236}">
                <a16:creationId xmlns:a16="http://schemas.microsoft.com/office/drawing/2014/main" id="{325F77DF-273B-4FAB-AEBC-05C5A034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97" y="2270299"/>
            <a:ext cx="1105318" cy="1105318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A74C219D-4BD5-4094-8DBF-5F0534F30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353" y="3042148"/>
            <a:ext cx="905950" cy="90595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E610A7E-C425-488A-9EF9-C0BB9AE235C2}"/>
              </a:ext>
            </a:extLst>
          </p:cNvPr>
          <p:cNvGrpSpPr/>
          <p:nvPr/>
        </p:nvGrpSpPr>
        <p:grpSpPr>
          <a:xfrm>
            <a:off x="5166233" y="1743470"/>
            <a:ext cx="1216660" cy="799596"/>
            <a:chOff x="4722554" y="1491382"/>
            <a:chExt cx="1345737" cy="884426"/>
          </a:xfrm>
        </p:grpSpPr>
        <p:pic>
          <p:nvPicPr>
            <p:cNvPr id="28" name="Picture 27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C3BE54AA-0436-4A2D-92E3-F69E8D625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2554" y="1491382"/>
              <a:ext cx="884426" cy="8844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82146C6-27EB-41BD-9A37-22D021A3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4757" y="1627205"/>
              <a:ext cx="663534" cy="663534"/>
            </a:xfrm>
            <a:prstGeom prst="rect">
              <a:avLst/>
            </a:prstGeom>
          </p:spPr>
        </p:pic>
      </p:grpSp>
      <p:pic>
        <p:nvPicPr>
          <p:cNvPr id="36" name="Picture 35" descr="A picture containing object&#10;&#10;Description automatically generated">
            <a:extLst>
              <a:ext uri="{FF2B5EF4-FFF2-40B4-BE49-F238E27FC236}">
                <a16:creationId xmlns:a16="http://schemas.microsoft.com/office/drawing/2014/main" id="{859ED011-DA07-4EC6-A15D-30AD6524C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275" y="2043939"/>
            <a:ext cx="1558038" cy="1558038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46799A3-407F-470B-B59B-1AE2A62153A5}"/>
              </a:ext>
            </a:extLst>
          </p:cNvPr>
          <p:cNvSpPr/>
          <p:nvPr/>
        </p:nvSpPr>
        <p:spPr>
          <a:xfrm>
            <a:off x="4465753" y="1141821"/>
            <a:ext cx="2339150" cy="3362274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8A1515-85BF-4BCE-B8B0-E27116BF9F7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1637881" y="2822958"/>
            <a:ext cx="881116" cy="0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C50064-AEE8-4906-BC90-747FE480B57D}"/>
              </a:ext>
            </a:extLst>
          </p:cNvPr>
          <p:cNvCxnSpPr>
            <a:cxnSpLocks/>
            <a:stCxn id="15" idx="3"/>
            <a:endCxn id="38" idx="1"/>
          </p:cNvCxnSpPr>
          <p:nvPr/>
        </p:nvCxnSpPr>
        <p:spPr>
          <a:xfrm>
            <a:off x="3624315" y="2822958"/>
            <a:ext cx="841438" cy="0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0D90F4-2555-4852-864D-F3F7A3DE5BD9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6804903" y="2822958"/>
            <a:ext cx="487372" cy="0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99BD04D3-6D9C-4740-A42F-72B35B345E4C}"/>
              </a:ext>
            </a:extLst>
          </p:cNvPr>
          <p:cNvSpPr/>
          <p:nvPr/>
        </p:nvSpPr>
        <p:spPr>
          <a:xfrm rot="16200000">
            <a:off x="6009912" y="2617943"/>
            <a:ext cx="970252" cy="410028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Arrow: Curved Up 48">
            <a:extLst>
              <a:ext uri="{FF2B5EF4-FFF2-40B4-BE49-F238E27FC236}">
                <a16:creationId xmlns:a16="http://schemas.microsoft.com/office/drawing/2014/main" id="{831A0416-1874-4B8B-B149-85A6300FEF26}"/>
              </a:ext>
            </a:extLst>
          </p:cNvPr>
          <p:cNvSpPr/>
          <p:nvPr/>
        </p:nvSpPr>
        <p:spPr>
          <a:xfrm rot="5400000">
            <a:off x="4291888" y="2617943"/>
            <a:ext cx="970252" cy="410028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636C5E-2C75-42C5-A32D-300A25AC6605}"/>
              </a:ext>
            </a:extLst>
          </p:cNvPr>
          <p:cNvSpPr txBox="1"/>
          <p:nvPr/>
        </p:nvSpPr>
        <p:spPr>
          <a:xfrm>
            <a:off x="160774" y="3501937"/>
            <a:ext cx="18488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Migration Preparation &amp; Business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E32958-8BE7-40BB-A0DC-98E2469844A3}"/>
              </a:ext>
            </a:extLst>
          </p:cNvPr>
          <p:cNvSpPr txBox="1"/>
          <p:nvPr/>
        </p:nvSpPr>
        <p:spPr>
          <a:xfrm>
            <a:off x="2290815" y="3501937"/>
            <a:ext cx="15616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Portfolio Discovery &amp; Planning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296D01-E068-4D3B-9B3A-2931D3824224}"/>
              </a:ext>
            </a:extLst>
          </p:cNvPr>
          <p:cNvSpPr txBox="1"/>
          <p:nvPr/>
        </p:nvSpPr>
        <p:spPr>
          <a:xfrm>
            <a:off x="4854487" y="3919266"/>
            <a:ext cx="15616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Application Design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EF4EA3-80F5-45EC-9D06-F19C1FFD7AFB}"/>
              </a:ext>
            </a:extLst>
          </p:cNvPr>
          <p:cNvSpPr txBox="1"/>
          <p:nvPr/>
        </p:nvSpPr>
        <p:spPr>
          <a:xfrm>
            <a:off x="4719131" y="1250128"/>
            <a:ext cx="18323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Migration &amp; Validation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FC045C-060A-4777-87E8-A5C9B40ECE4B}"/>
              </a:ext>
            </a:extLst>
          </p:cNvPr>
          <p:cNvSpPr txBox="1"/>
          <p:nvPr/>
        </p:nvSpPr>
        <p:spPr>
          <a:xfrm>
            <a:off x="7288631" y="3501937"/>
            <a:ext cx="15616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Operate</a:t>
            </a:r>
          </a:p>
        </p:txBody>
      </p:sp>
    </p:spTree>
    <p:extLst>
      <p:ext uri="{BB962C8B-B14F-4D97-AF65-F5344CB8AC3E}">
        <p14:creationId xmlns:p14="http://schemas.microsoft.com/office/powerpoint/2010/main" val="33305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A769297-89FC-4E59-AAEE-F051FD3CC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034" y="1983016"/>
            <a:ext cx="4658335" cy="1177468"/>
          </a:xfrm>
        </p:spPr>
        <p:txBody>
          <a:bodyPr anchor="ctr"/>
          <a:lstStyle/>
          <a:p>
            <a:pPr algn="ctr"/>
            <a:r>
              <a:rPr lang="en-US" dirty="0"/>
              <a:t>The 6 R’s – Migration Strategies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8157B-2A9E-4245-BC73-4A3B1FDF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132" y="1105266"/>
            <a:ext cx="2932968" cy="293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4BB860-BE22-47C0-A2E5-CBE6185C85A1}"/>
              </a:ext>
            </a:extLst>
          </p:cNvPr>
          <p:cNvSpPr txBox="1"/>
          <p:nvPr/>
        </p:nvSpPr>
        <p:spPr>
          <a:xfrm>
            <a:off x="210111" y="168938"/>
            <a:ext cx="4863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The 6 R’s – Migration Strategies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9C8E250-39AA-4E53-90AF-7749A5B809C1}"/>
              </a:ext>
            </a:extLst>
          </p:cNvPr>
          <p:cNvSpPr/>
          <p:nvPr/>
        </p:nvSpPr>
        <p:spPr>
          <a:xfrm>
            <a:off x="4192711" y="1262473"/>
            <a:ext cx="417841" cy="386661"/>
          </a:xfrm>
          <a:custGeom>
            <a:avLst/>
            <a:gdLst>
              <a:gd name="connsiteX0" fmla="*/ 175030 w 486659"/>
              <a:gd name="connsiteY0" fmla="*/ 0 h 450344"/>
              <a:gd name="connsiteX1" fmla="*/ 311632 w 486659"/>
              <a:gd name="connsiteY1" fmla="*/ 0 h 450344"/>
              <a:gd name="connsiteX2" fmla="*/ 404271 w 486659"/>
              <a:gd name="connsiteY2" fmla="*/ 53289 h 450344"/>
              <a:gd name="connsiteX3" fmla="*/ 472352 w 486659"/>
              <a:gd name="connsiteY3" fmla="*/ 171683 h 450344"/>
              <a:gd name="connsiteX4" fmla="*/ 472352 w 486659"/>
              <a:gd name="connsiteY4" fmla="*/ 278661 h 450344"/>
              <a:gd name="connsiteX5" fmla="*/ 403832 w 486659"/>
              <a:gd name="connsiteY5" fmla="*/ 397055 h 450344"/>
              <a:gd name="connsiteX6" fmla="*/ 311193 w 486659"/>
              <a:gd name="connsiteY6" fmla="*/ 450344 h 450344"/>
              <a:gd name="connsiteX7" fmla="*/ 174701 w 486659"/>
              <a:gd name="connsiteY7" fmla="*/ 450344 h 450344"/>
              <a:gd name="connsiteX8" fmla="*/ 82062 w 486659"/>
              <a:gd name="connsiteY8" fmla="*/ 397055 h 450344"/>
              <a:gd name="connsiteX9" fmla="*/ 13542 w 486659"/>
              <a:gd name="connsiteY9" fmla="*/ 278661 h 450344"/>
              <a:gd name="connsiteX10" fmla="*/ 14419 w 486659"/>
              <a:gd name="connsiteY10" fmla="*/ 171683 h 450344"/>
              <a:gd name="connsiteX11" fmla="*/ 82501 w 486659"/>
              <a:gd name="connsiteY11" fmla="*/ 53289 h 450344"/>
              <a:gd name="connsiteX12" fmla="*/ 175030 w 486659"/>
              <a:gd name="connsiteY12" fmla="*/ 0 h 45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659" h="450344">
                <a:moveTo>
                  <a:pt x="175030" y="0"/>
                </a:moveTo>
                <a:lnTo>
                  <a:pt x="311632" y="0"/>
                </a:lnTo>
                <a:cubicBezTo>
                  <a:pt x="349674" y="0"/>
                  <a:pt x="385195" y="20306"/>
                  <a:pt x="404271" y="53289"/>
                </a:cubicBezTo>
                <a:lnTo>
                  <a:pt x="472352" y="171683"/>
                </a:lnTo>
                <a:cubicBezTo>
                  <a:pt x="491428" y="204665"/>
                  <a:pt x="491428" y="245679"/>
                  <a:pt x="472352" y="278661"/>
                </a:cubicBezTo>
                <a:lnTo>
                  <a:pt x="403832" y="397055"/>
                </a:lnTo>
                <a:cubicBezTo>
                  <a:pt x="384866" y="430038"/>
                  <a:pt x="349345" y="450344"/>
                  <a:pt x="311193" y="450344"/>
                </a:cubicBezTo>
                <a:lnTo>
                  <a:pt x="174701" y="450344"/>
                </a:lnTo>
                <a:cubicBezTo>
                  <a:pt x="136549" y="450344"/>
                  <a:pt x="101029" y="430038"/>
                  <a:pt x="82062" y="397055"/>
                </a:cubicBezTo>
                <a:lnTo>
                  <a:pt x="13542" y="278661"/>
                </a:lnTo>
                <a:cubicBezTo>
                  <a:pt x="-4657" y="245679"/>
                  <a:pt x="-4657" y="204665"/>
                  <a:pt x="14419" y="171683"/>
                </a:cubicBezTo>
                <a:lnTo>
                  <a:pt x="82501" y="53289"/>
                </a:lnTo>
                <a:cubicBezTo>
                  <a:pt x="101467" y="20306"/>
                  <a:pt x="136988" y="0"/>
                  <a:pt x="175030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02AD3B1-1C36-4464-9A1F-E60E0408F12D}"/>
              </a:ext>
            </a:extLst>
          </p:cNvPr>
          <p:cNvSpPr/>
          <p:nvPr/>
        </p:nvSpPr>
        <p:spPr>
          <a:xfrm>
            <a:off x="4513434" y="1885086"/>
            <a:ext cx="417841" cy="386661"/>
          </a:xfrm>
          <a:custGeom>
            <a:avLst/>
            <a:gdLst>
              <a:gd name="connsiteX0" fmla="*/ 175030 w 486659"/>
              <a:gd name="connsiteY0" fmla="*/ 0 h 450344"/>
              <a:gd name="connsiteX1" fmla="*/ 311632 w 486659"/>
              <a:gd name="connsiteY1" fmla="*/ 0 h 450344"/>
              <a:gd name="connsiteX2" fmla="*/ 404271 w 486659"/>
              <a:gd name="connsiteY2" fmla="*/ 53289 h 450344"/>
              <a:gd name="connsiteX3" fmla="*/ 472352 w 486659"/>
              <a:gd name="connsiteY3" fmla="*/ 171683 h 450344"/>
              <a:gd name="connsiteX4" fmla="*/ 472352 w 486659"/>
              <a:gd name="connsiteY4" fmla="*/ 278661 h 450344"/>
              <a:gd name="connsiteX5" fmla="*/ 403832 w 486659"/>
              <a:gd name="connsiteY5" fmla="*/ 397055 h 450344"/>
              <a:gd name="connsiteX6" fmla="*/ 311193 w 486659"/>
              <a:gd name="connsiteY6" fmla="*/ 450344 h 450344"/>
              <a:gd name="connsiteX7" fmla="*/ 174701 w 486659"/>
              <a:gd name="connsiteY7" fmla="*/ 450344 h 450344"/>
              <a:gd name="connsiteX8" fmla="*/ 82062 w 486659"/>
              <a:gd name="connsiteY8" fmla="*/ 397055 h 450344"/>
              <a:gd name="connsiteX9" fmla="*/ 13542 w 486659"/>
              <a:gd name="connsiteY9" fmla="*/ 278661 h 450344"/>
              <a:gd name="connsiteX10" fmla="*/ 14419 w 486659"/>
              <a:gd name="connsiteY10" fmla="*/ 171683 h 450344"/>
              <a:gd name="connsiteX11" fmla="*/ 82501 w 486659"/>
              <a:gd name="connsiteY11" fmla="*/ 53289 h 450344"/>
              <a:gd name="connsiteX12" fmla="*/ 175030 w 486659"/>
              <a:gd name="connsiteY12" fmla="*/ 0 h 45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659" h="450344">
                <a:moveTo>
                  <a:pt x="175030" y="0"/>
                </a:moveTo>
                <a:lnTo>
                  <a:pt x="311632" y="0"/>
                </a:lnTo>
                <a:cubicBezTo>
                  <a:pt x="349674" y="0"/>
                  <a:pt x="385195" y="20306"/>
                  <a:pt x="404271" y="53289"/>
                </a:cubicBezTo>
                <a:lnTo>
                  <a:pt x="472352" y="171683"/>
                </a:lnTo>
                <a:cubicBezTo>
                  <a:pt x="491428" y="204665"/>
                  <a:pt x="491428" y="245679"/>
                  <a:pt x="472352" y="278661"/>
                </a:cubicBezTo>
                <a:lnTo>
                  <a:pt x="403832" y="397055"/>
                </a:lnTo>
                <a:cubicBezTo>
                  <a:pt x="384866" y="430038"/>
                  <a:pt x="349345" y="450344"/>
                  <a:pt x="311193" y="450344"/>
                </a:cubicBezTo>
                <a:lnTo>
                  <a:pt x="174701" y="450344"/>
                </a:lnTo>
                <a:cubicBezTo>
                  <a:pt x="136549" y="450344"/>
                  <a:pt x="101029" y="430038"/>
                  <a:pt x="82062" y="397055"/>
                </a:cubicBezTo>
                <a:lnTo>
                  <a:pt x="13542" y="278661"/>
                </a:lnTo>
                <a:cubicBezTo>
                  <a:pt x="-4657" y="245679"/>
                  <a:pt x="-4657" y="204665"/>
                  <a:pt x="14419" y="171683"/>
                </a:cubicBezTo>
                <a:lnTo>
                  <a:pt x="82501" y="53289"/>
                </a:lnTo>
                <a:cubicBezTo>
                  <a:pt x="101467" y="20306"/>
                  <a:pt x="136988" y="0"/>
                  <a:pt x="175030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19D646A-ADD9-4B25-BAC2-E7A08883011E}"/>
              </a:ext>
            </a:extLst>
          </p:cNvPr>
          <p:cNvSpPr/>
          <p:nvPr/>
        </p:nvSpPr>
        <p:spPr>
          <a:xfrm>
            <a:off x="4194887" y="2511921"/>
            <a:ext cx="417841" cy="386661"/>
          </a:xfrm>
          <a:custGeom>
            <a:avLst/>
            <a:gdLst>
              <a:gd name="connsiteX0" fmla="*/ 175030 w 486659"/>
              <a:gd name="connsiteY0" fmla="*/ 0 h 450344"/>
              <a:gd name="connsiteX1" fmla="*/ 311632 w 486659"/>
              <a:gd name="connsiteY1" fmla="*/ 0 h 450344"/>
              <a:gd name="connsiteX2" fmla="*/ 404271 w 486659"/>
              <a:gd name="connsiteY2" fmla="*/ 53289 h 450344"/>
              <a:gd name="connsiteX3" fmla="*/ 472352 w 486659"/>
              <a:gd name="connsiteY3" fmla="*/ 171683 h 450344"/>
              <a:gd name="connsiteX4" fmla="*/ 472352 w 486659"/>
              <a:gd name="connsiteY4" fmla="*/ 278661 h 450344"/>
              <a:gd name="connsiteX5" fmla="*/ 403832 w 486659"/>
              <a:gd name="connsiteY5" fmla="*/ 397055 h 450344"/>
              <a:gd name="connsiteX6" fmla="*/ 311193 w 486659"/>
              <a:gd name="connsiteY6" fmla="*/ 450344 h 450344"/>
              <a:gd name="connsiteX7" fmla="*/ 174701 w 486659"/>
              <a:gd name="connsiteY7" fmla="*/ 450344 h 450344"/>
              <a:gd name="connsiteX8" fmla="*/ 82062 w 486659"/>
              <a:gd name="connsiteY8" fmla="*/ 397055 h 450344"/>
              <a:gd name="connsiteX9" fmla="*/ 13542 w 486659"/>
              <a:gd name="connsiteY9" fmla="*/ 278661 h 450344"/>
              <a:gd name="connsiteX10" fmla="*/ 14419 w 486659"/>
              <a:gd name="connsiteY10" fmla="*/ 171683 h 450344"/>
              <a:gd name="connsiteX11" fmla="*/ 82501 w 486659"/>
              <a:gd name="connsiteY11" fmla="*/ 53289 h 450344"/>
              <a:gd name="connsiteX12" fmla="*/ 175030 w 486659"/>
              <a:gd name="connsiteY12" fmla="*/ 0 h 45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659" h="450344">
                <a:moveTo>
                  <a:pt x="175030" y="0"/>
                </a:moveTo>
                <a:lnTo>
                  <a:pt x="311632" y="0"/>
                </a:lnTo>
                <a:cubicBezTo>
                  <a:pt x="349674" y="0"/>
                  <a:pt x="385195" y="20306"/>
                  <a:pt x="404271" y="53289"/>
                </a:cubicBezTo>
                <a:lnTo>
                  <a:pt x="472352" y="171683"/>
                </a:lnTo>
                <a:cubicBezTo>
                  <a:pt x="491428" y="204665"/>
                  <a:pt x="491428" y="245679"/>
                  <a:pt x="472352" y="278661"/>
                </a:cubicBezTo>
                <a:lnTo>
                  <a:pt x="403832" y="397055"/>
                </a:lnTo>
                <a:cubicBezTo>
                  <a:pt x="384866" y="430038"/>
                  <a:pt x="349345" y="450344"/>
                  <a:pt x="311193" y="450344"/>
                </a:cubicBezTo>
                <a:lnTo>
                  <a:pt x="174701" y="450344"/>
                </a:lnTo>
                <a:cubicBezTo>
                  <a:pt x="136549" y="450344"/>
                  <a:pt x="101029" y="430038"/>
                  <a:pt x="82062" y="397055"/>
                </a:cubicBezTo>
                <a:lnTo>
                  <a:pt x="13542" y="278661"/>
                </a:lnTo>
                <a:cubicBezTo>
                  <a:pt x="-4657" y="245679"/>
                  <a:pt x="-4657" y="204665"/>
                  <a:pt x="14419" y="171683"/>
                </a:cubicBezTo>
                <a:lnTo>
                  <a:pt x="82501" y="53289"/>
                </a:lnTo>
                <a:cubicBezTo>
                  <a:pt x="101467" y="20306"/>
                  <a:pt x="136988" y="0"/>
                  <a:pt x="175030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AC16F75-0326-4F32-934C-D1ED843DAF2F}"/>
              </a:ext>
            </a:extLst>
          </p:cNvPr>
          <p:cNvSpPr/>
          <p:nvPr/>
        </p:nvSpPr>
        <p:spPr>
          <a:xfrm>
            <a:off x="4513434" y="3102226"/>
            <a:ext cx="417841" cy="386661"/>
          </a:xfrm>
          <a:custGeom>
            <a:avLst/>
            <a:gdLst>
              <a:gd name="connsiteX0" fmla="*/ 175030 w 486659"/>
              <a:gd name="connsiteY0" fmla="*/ 0 h 450344"/>
              <a:gd name="connsiteX1" fmla="*/ 311632 w 486659"/>
              <a:gd name="connsiteY1" fmla="*/ 0 h 450344"/>
              <a:gd name="connsiteX2" fmla="*/ 404271 w 486659"/>
              <a:gd name="connsiteY2" fmla="*/ 53289 h 450344"/>
              <a:gd name="connsiteX3" fmla="*/ 472352 w 486659"/>
              <a:gd name="connsiteY3" fmla="*/ 171683 h 450344"/>
              <a:gd name="connsiteX4" fmla="*/ 472352 w 486659"/>
              <a:gd name="connsiteY4" fmla="*/ 278661 h 450344"/>
              <a:gd name="connsiteX5" fmla="*/ 403832 w 486659"/>
              <a:gd name="connsiteY5" fmla="*/ 397055 h 450344"/>
              <a:gd name="connsiteX6" fmla="*/ 311193 w 486659"/>
              <a:gd name="connsiteY6" fmla="*/ 450344 h 450344"/>
              <a:gd name="connsiteX7" fmla="*/ 174701 w 486659"/>
              <a:gd name="connsiteY7" fmla="*/ 450344 h 450344"/>
              <a:gd name="connsiteX8" fmla="*/ 82062 w 486659"/>
              <a:gd name="connsiteY8" fmla="*/ 397055 h 450344"/>
              <a:gd name="connsiteX9" fmla="*/ 13542 w 486659"/>
              <a:gd name="connsiteY9" fmla="*/ 278661 h 450344"/>
              <a:gd name="connsiteX10" fmla="*/ 14419 w 486659"/>
              <a:gd name="connsiteY10" fmla="*/ 171683 h 450344"/>
              <a:gd name="connsiteX11" fmla="*/ 82501 w 486659"/>
              <a:gd name="connsiteY11" fmla="*/ 53289 h 450344"/>
              <a:gd name="connsiteX12" fmla="*/ 175030 w 486659"/>
              <a:gd name="connsiteY12" fmla="*/ 0 h 45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659" h="450344">
                <a:moveTo>
                  <a:pt x="175030" y="0"/>
                </a:moveTo>
                <a:lnTo>
                  <a:pt x="311632" y="0"/>
                </a:lnTo>
                <a:cubicBezTo>
                  <a:pt x="349674" y="0"/>
                  <a:pt x="385195" y="20306"/>
                  <a:pt x="404271" y="53289"/>
                </a:cubicBezTo>
                <a:lnTo>
                  <a:pt x="472352" y="171683"/>
                </a:lnTo>
                <a:cubicBezTo>
                  <a:pt x="491428" y="204665"/>
                  <a:pt x="491428" y="245679"/>
                  <a:pt x="472352" y="278661"/>
                </a:cubicBezTo>
                <a:lnTo>
                  <a:pt x="403832" y="397055"/>
                </a:lnTo>
                <a:cubicBezTo>
                  <a:pt x="384866" y="430038"/>
                  <a:pt x="349345" y="450344"/>
                  <a:pt x="311193" y="450344"/>
                </a:cubicBezTo>
                <a:lnTo>
                  <a:pt x="174701" y="450344"/>
                </a:lnTo>
                <a:cubicBezTo>
                  <a:pt x="136549" y="450344"/>
                  <a:pt x="101029" y="430038"/>
                  <a:pt x="82062" y="397055"/>
                </a:cubicBezTo>
                <a:lnTo>
                  <a:pt x="13542" y="278661"/>
                </a:lnTo>
                <a:cubicBezTo>
                  <a:pt x="-4657" y="245679"/>
                  <a:pt x="-4657" y="204665"/>
                  <a:pt x="14419" y="171683"/>
                </a:cubicBezTo>
                <a:lnTo>
                  <a:pt x="82501" y="53289"/>
                </a:lnTo>
                <a:cubicBezTo>
                  <a:pt x="101467" y="20306"/>
                  <a:pt x="136988" y="0"/>
                  <a:pt x="175030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31E6C16-BFDA-4F9F-878A-B18D1A3A349F}"/>
              </a:ext>
            </a:extLst>
          </p:cNvPr>
          <p:cNvSpPr/>
          <p:nvPr/>
        </p:nvSpPr>
        <p:spPr>
          <a:xfrm>
            <a:off x="4197093" y="3731265"/>
            <a:ext cx="417841" cy="386661"/>
          </a:xfrm>
          <a:custGeom>
            <a:avLst/>
            <a:gdLst>
              <a:gd name="connsiteX0" fmla="*/ 175030 w 486659"/>
              <a:gd name="connsiteY0" fmla="*/ 0 h 450344"/>
              <a:gd name="connsiteX1" fmla="*/ 311632 w 486659"/>
              <a:gd name="connsiteY1" fmla="*/ 0 h 450344"/>
              <a:gd name="connsiteX2" fmla="*/ 404271 w 486659"/>
              <a:gd name="connsiteY2" fmla="*/ 53289 h 450344"/>
              <a:gd name="connsiteX3" fmla="*/ 472352 w 486659"/>
              <a:gd name="connsiteY3" fmla="*/ 171683 h 450344"/>
              <a:gd name="connsiteX4" fmla="*/ 472352 w 486659"/>
              <a:gd name="connsiteY4" fmla="*/ 278661 h 450344"/>
              <a:gd name="connsiteX5" fmla="*/ 403832 w 486659"/>
              <a:gd name="connsiteY5" fmla="*/ 397055 h 450344"/>
              <a:gd name="connsiteX6" fmla="*/ 311193 w 486659"/>
              <a:gd name="connsiteY6" fmla="*/ 450344 h 450344"/>
              <a:gd name="connsiteX7" fmla="*/ 174701 w 486659"/>
              <a:gd name="connsiteY7" fmla="*/ 450344 h 450344"/>
              <a:gd name="connsiteX8" fmla="*/ 82062 w 486659"/>
              <a:gd name="connsiteY8" fmla="*/ 397055 h 450344"/>
              <a:gd name="connsiteX9" fmla="*/ 13542 w 486659"/>
              <a:gd name="connsiteY9" fmla="*/ 278661 h 450344"/>
              <a:gd name="connsiteX10" fmla="*/ 14419 w 486659"/>
              <a:gd name="connsiteY10" fmla="*/ 171683 h 450344"/>
              <a:gd name="connsiteX11" fmla="*/ 82501 w 486659"/>
              <a:gd name="connsiteY11" fmla="*/ 53289 h 450344"/>
              <a:gd name="connsiteX12" fmla="*/ 175030 w 486659"/>
              <a:gd name="connsiteY12" fmla="*/ 0 h 45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659" h="450344">
                <a:moveTo>
                  <a:pt x="175030" y="0"/>
                </a:moveTo>
                <a:lnTo>
                  <a:pt x="311632" y="0"/>
                </a:lnTo>
                <a:cubicBezTo>
                  <a:pt x="349674" y="0"/>
                  <a:pt x="385195" y="20306"/>
                  <a:pt x="404271" y="53289"/>
                </a:cubicBezTo>
                <a:lnTo>
                  <a:pt x="472352" y="171683"/>
                </a:lnTo>
                <a:cubicBezTo>
                  <a:pt x="491428" y="204665"/>
                  <a:pt x="491428" y="245679"/>
                  <a:pt x="472352" y="278661"/>
                </a:cubicBezTo>
                <a:lnTo>
                  <a:pt x="403832" y="397055"/>
                </a:lnTo>
                <a:cubicBezTo>
                  <a:pt x="384866" y="430038"/>
                  <a:pt x="349345" y="450344"/>
                  <a:pt x="311193" y="450344"/>
                </a:cubicBezTo>
                <a:lnTo>
                  <a:pt x="174701" y="450344"/>
                </a:lnTo>
                <a:cubicBezTo>
                  <a:pt x="136549" y="450344"/>
                  <a:pt x="101029" y="430038"/>
                  <a:pt x="82062" y="397055"/>
                </a:cubicBezTo>
                <a:lnTo>
                  <a:pt x="13542" y="278661"/>
                </a:lnTo>
                <a:cubicBezTo>
                  <a:pt x="-4657" y="245679"/>
                  <a:pt x="-4657" y="204665"/>
                  <a:pt x="14419" y="171683"/>
                </a:cubicBezTo>
                <a:lnTo>
                  <a:pt x="82501" y="53289"/>
                </a:lnTo>
                <a:cubicBezTo>
                  <a:pt x="101467" y="20306"/>
                  <a:pt x="136988" y="0"/>
                  <a:pt x="175030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6F600B2-B7AA-4E11-80FA-08A38EB8516C}"/>
              </a:ext>
            </a:extLst>
          </p:cNvPr>
          <p:cNvSpPr/>
          <p:nvPr/>
        </p:nvSpPr>
        <p:spPr>
          <a:xfrm>
            <a:off x="4513434" y="4357415"/>
            <a:ext cx="417841" cy="386661"/>
          </a:xfrm>
          <a:custGeom>
            <a:avLst/>
            <a:gdLst>
              <a:gd name="connsiteX0" fmla="*/ 175030 w 486659"/>
              <a:gd name="connsiteY0" fmla="*/ 0 h 450344"/>
              <a:gd name="connsiteX1" fmla="*/ 311632 w 486659"/>
              <a:gd name="connsiteY1" fmla="*/ 0 h 450344"/>
              <a:gd name="connsiteX2" fmla="*/ 404271 w 486659"/>
              <a:gd name="connsiteY2" fmla="*/ 53289 h 450344"/>
              <a:gd name="connsiteX3" fmla="*/ 472352 w 486659"/>
              <a:gd name="connsiteY3" fmla="*/ 171683 h 450344"/>
              <a:gd name="connsiteX4" fmla="*/ 472352 w 486659"/>
              <a:gd name="connsiteY4" fmla="*/ 278661 h 450344"/>
              <a:gd name="connsiteX5" fmla="*/ 403832 w 486659"/>
              <a:gd name="connsiteY5" fmla="*/ 397055 h 450344"/>
              <a:gd name="connsiteX6" fmla="*/ 311193 w 486659"/>
              <a:gd name="connsiteY6" fmla="*/ 450344 h 450344"/>
              <a:gd name="connsiteX7" fmla="*/ 174701 w 486659"/>
              <a:gd name="connsiteY7" fmla="*/ 450344 h 450344"/>
              <a:gd name="connsiteX8" fmla="*/ 82062 w 486659"/>
              <a:gd name="connsiteY8" fmla="*/ 397055 h 450344"/>
              <a:gd name="connsiteX9" fmla="*/ 13542 w 486659"/>
              <a:gd name="connsiteY9" fmla="*/ 278661 h 450344"/>
              <a:gd name="connsiteX10" fmla="*/ 14419 w 486659"/>
              <a:gd name="connsiteY10" fmla="*/ 171683 h 450344"/>
              <a:gd name="connsiteX11" fmla="*/ 82501 w 486659"/>
              <a:gd name="connsiteY11" fmla="*/ 53289 h 450344"/>
              <a:gd name="connsiteX12" fmla="*/ 175030 w 486659"/>
              <a:gd name="connsiteY12" fmla="*/ 0 h 45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659" h="450344">
                <a:moveTo>
                  <a:pt x="175030" y="0"/>
                </a:moveTo>
                <a:lnTo>
                  <a:pt x="311632" y="0"/>
                </a:lnTo>
                <a:cubicBezTo>
                  <a:pt x="349674" y="0"/>
                  <a:pt x="385195" y="20306"/>
                  <a:pt x="404271" y="53289"/>
                </a:cubicBezTo>
                <a:lnTo>
                  <a:pt x="472352" y="171683"/>
                </a:lnTo>
                <a:cubicBezTo>
                  <a:pt x="491428" y="204665"/>
                  <a:pt x="491428" y="245679"/>
                  <a:pt x="472352" y="278661"/>
                </a:cubicBezTo>
                <a:lnTo>
                  <a:pt x="403832" y="397055"/>
                </a:lnTo>
                <a:cubicBezTo>
                  <a:pt x="384866" y="430038"/>
                  <a:pt x="349345" y="450344"/>
                  <a:pt x="311193" y="450344"/>
                </a:cubicBezTo>
                <a:lnTo>
                  <a:pt x="174701" y="450344"/>
                </a:lnTo>
                <a:cubicBezTo>
                  <a:pt x="136549" y="450344"/>
                  <a:pt x="101029" y="430038"/>
                  <a:pt x="82062" y="397055"/>
                </a:cubicBezTo>
                <a:lnTo>
                  <a:pt x="13542" y="278661"/>
                </a:lnTo>
                <a:cubicBezTo>
                  <a:pt x="-4657" y="245679"/>
                  <a:pt x="-4657" y="204665"/>
                  <a:pt x="14419" y="171683"/>
                </a:cubicBezTo>
                <a:lnTo>
                  <a:pt x="82501" y="53289"/>
                </a:lnTo>
                <a:cubicBezTo>
                  <a:pt x="101467" y="20306"/>
                  <a:pt x="136988" y="0"/>
                  <a:pt x="175030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0EB24CA9-0A52-4F37-B0BC-E15A9C2961CC}"/>
              </a:ext>
            </a:extLst>
          </p:cNvPr>
          <p:cNvSpPr/>
          <p:nvPr/>
        </p:nvSpPr>
        <p:spPr>
          <a:xfrm>
            <a:off x="4038126" y="884446"/>
            <a:ext cx="1043257" cy="3986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7" h="21577" extrusionOk="0">
                <a:moveTo>
                  <a:pt x="15801" y="21577"/>
                </a:moveTo>
                <a:lnTo>
                  <a:pt x="8910" y="21577"/>
                </a:lnTo>
                <a:cubicBezTo>
                  <a:pt x="8560" y="21577"/>
                  <a:pt x="8274" y="21501"/>
                  <a:pt x="8274" y="21408"/>
                </a:cubicBezTo>
                <a:cubicBezTo>
                  <a:pt x="8274" y="21315"/>
                  <a:pt x="8560" y="21239"/>
                  <a:pt x="8910" y="21239"/>
                </a:cubicBezTo>
                <a:lnTo>
                  <a:pt x="15801" y="21239"/>
                </a:lnTo>
                <a:cubicBezTo>
                  <a:pt x="16602" y="21239"/>
                  <a:pt x="17347" y="21125"/>
                  <a:pt x="17748" y="20942"/>
                </a:cubicBezTo>
                <a:lnTo>
                  <a:pt x="19707" y="20043"/>
                </a:lnTo>
                <a:cubicBezTo>
                  <a:pt x="20108" y="19859"/>
                  <a:pt x="20108" y="19631"/>
                  <a:pt x="19707" y="19447"/>
                </a:cubicBezTo>
                <a:lnTo>
                  <a:pt x="17748" y="18548"/>
                </a:lnTo>
                <a:cubicBezTo>
                  <a:pt x="17347" y="18364"/>
                  <a:pt x="16602" y="18251"/>
                  <a:pt x="15801" y="18251"/>
                </a:cubicBezTo>
                <a:lnTo>
                  <a:pt x="5475" y="18251"/>
                </a:lnTo>
                <a:cubicBezTo>
                  <a:pt x="4221" y="18251"/>
                  <a:pt x="3057" y="18072"/>
                  <a:pt x="2427" y="17785"/>
                </a:cubicBezTo>
                <a:lnTo>
                  <a:pt x="468" y="16885"/>
                </a:lnTo>
                <a:cubicBezTo>
                  <a:pt x="-156" y="16597"/>
                  <a:pt x="-156" y="16241"/>
                  <a:pt x="468" y="15952"/>
                </a:cubicBezTo>
                <a:lnTo>
                  <a:pt x="2427" y="15053"/>
                </a:lnTo>
                <a:cubicBezTo>
                  <a:pt x="3057" y="14764"/>
                  <a:pt x="4221" y="14587"/>
                  <a:pt x="5475" y="14587"/>
                </a:cubicBezTo>
                <a:lnTo>
                  <a:pt x="15801" y="14587"/>
                </a:lnTo>
                <a:cubicBezTo>
                  <a:pt x="16602" y="14587"/>
                  <a:pt x="17347" y="14472"/>
                  <a:pt x="17748" y="14290"/>
                </a:cubicBezTo>
                <a:lnTo>
                  <a:pt x="19707" y="13390"/>
                </a:lnTo>
                <a:cubicBezTo>
                  <a:pt x="20108" y="13206"/>
                  <a:pt x="20108" y="12979"/>
                  <a:pt x="19707" y="12795"/>
                </a:cubicBezTo>
                <a:lnTo>
                  <a:pt x="17748" y="11895"/>
                </a:lnTo>
                <a:cubicBezTo>
                  <a:pt x="17347" y="11711"/>
                  <a:pt x="16602" y="11598"/>
                  <a:pt x="15801" y="11598"/>
                </a:cubicBezTo>
                <a:lnTo>
                  <a:pt x="5475" y="11598"/>
                </a:lnTo>
                <a:cubicBezTo>
                  <a:pt x="4221" y="11598"/>
                  <a:pt x="3057" y="11419"/>
                  <a:pt x="2427" y="11132"/>
                </a:cubicBezTo>
                <a:lnTo>
                  <a:pt x="468" y="10233"/>
                </a:lnTo>
                <a:cubicBezTo>
                  <a:pt x="-156" y="9944"/>
                  <a:pt x="-156" y="9588"/>
                  <a:pt x="468" y="9299"/>
                </a:cubicBezTo>
                <a:lnTo>
                  <a:pt x="2427" y="8400"/>
                </a:lnTo>
                <a:cubicBezTo>
                  <a:pt x="3057" y="8111"/>
                  <a:pt x="4221" y="7934"/>
                  <a:pt x="5475" y="7934"/>
                </a:cubicBezTo>
                <a:lnTo>
                  <a:pt x="15801" y="7934"/>
                </a:lnTo>
                <a:cubicBezTo>
                  <a:pt x="16602" y="7934"/>
                  <a:pt x="17347" y="7819"/>
                  <a:pt x="17748" y="7637"/>
                </a:cubicBezTo>
                <a:lnTo>
                  <a:pt x="19707" y="6738"/>
                </a:lnTo>
                <a:cubicBezTo>
                  <a:pt x="20108" y="6554"/>
                  <a:pt x="20108" y="6326"/>
                  <a:pt x="19707" y="6142"/>
                </a:cubicBezTo>
                <a:lnTo>
                  <a:pt x="17748" y="5242"/>
                </a:lnTo>
                <a:cubicBezTo>
                  <a:pt x="17347" y="5058"/>
                  <a:pt x="16602" y="4945"/>
                  <a:pt x="15801" y="4945"/>
                </a:cubicBezTo>
                <a:lnTo>
                  <a:pt x="5475" y="4945"/>
                </a:lnTo>
                <a:cubicBezTo>
                  <a:pt x="4221" y="4945"/>
                  <a:pt x="3057" y="4767"/>
                  <a:pt x="2427" y="4480"/>
                </a:cubicBezTo>
                <a:lnTo>
                  <a:pt x="468" y="3580"/>
                </a:lnTo>
                <a:cubicBezTo>
                  <a:pt x="-156" y="3292"/>
                  <a:pt x="-156" y="2935"/>
                  <a:pt x="468" y="2647"/>
                </a:cubicBezTo>
                <a:lnTo>
                  <a:pt x="2427" y="1747"/>
                </a:lnTo>
                <a:cubicBezTo>
                  <a:pt x="3057" y="1459"/>
                  <a:pt x="4221" y="1282"/>
                  <a:pt x="5475" y="1282"/>
                </a:cubicBezTo>
                <a:lnTo>
                  <a:pt x="12149" y="1282"/>
                </a:lnTo>
                <a:cubicBezTo>
                  <a:pt x="12950" y="1282"/>
                  <a:pt x="13695" y="1167"/>
                  <a:pt x="14096" y="985"/>
                </a:cubicBezTo>
                <a:lnTo>
                  <a:pt x="16055" y="85"/>
                </a:lnTo>
                <a:cubicBezTo>
                  <a:pt x="16233" y="4"/>
                  <a:pt x="16621" y="-23"/>
                  <a:pt x="16927" y="23"/>
                </a:cubicBezTo>
                <a:cubicBezTo>
                  <a:pt x="17232" y="70"/>
                  <a:pt x="17334" y="173"/>
                  <a:pt x="17162" y="254"/>
                </a:cubicBezTo>
                <a:lnTo>
                  <a:pt x="15203" y="1153"/>
                </a:lnTo>
                <a:cubicBezTo>
                  <a:pt x="14579" y="1442"/>
                  <a:pt x="13408" y="1619"/>
                  <a:pt x="12155" y="1619"/>
                </a:cubicBezTo>
                <a:lnTo>
                  <a:pt x="5481" y="1619"/>
                </a:lnTo>
                <a:cubicBezTo>
                  <a:pt x="4679" y="1619"/>
                  <a:pt x="3935" y="1734"/>
                  <a:pt x="3534" y="1916"/>
                </a:cubicBezTo>
                <a:lnTo>
                  <a:pt x="1575" y="2816"/>
                </a:lnTo>
                <a:cubicBezTo>
                  <a:pt x="1174" y="3000"/>
                  <a:pt x="1174" y="3227"/>
                  <a:pt x="1575" y="3411"/>
                </a:cubicBezTo>
                <a:lnTo>
                  <a:pt x="3534" y="4311"/>
                </a:lnTo>
                <a:cubicBezTo>
                  <a:pt x="3935" y="4495"/>
                  <a:pt x="4679" y="4608"/>
                  <a:pt x="5481" y="4608"/>
                </a:cubicBezTo>
                <a:lnTo>
                  <a:pt x="15807" y="4608"/>
                </a:lnTo>
                <a:cubicBezTo>
                  <a:pt x="17060" y="4608"/>
                  <a:pt x="18225" y="4787"/>
                  <a:pt x="18855" y="5074"/>
                </a:cubicBezTo>
                <a:lnTo>
                  <a:pt x="20814" y="5973"/>
                </a:lnTo>
                <a:cubicBezTo>
                  <a:pt x="21438" y="6262"/>
                  <a:pt x="21438" y="6618"/>
                  <a:pt x="20814" y="6906"/>
                </a:cubicBezTo>
                <a:lnTo>
                  <a:pt x="18855" y="7806"/>
                </a:lnTo>
                <a:cubicBezTo>
                  <a:pt x="18231" y="8095"/>
                  <a:pt x="17060" y="8272"/>
                  <a:pt x="15807" y="8272"/>
                </a:cubicBezTo>
                <a:lnTo>
                  <a:pt x="5481" y="8272"/>
                </a:lnTo>
                <a:cubicBezTo>
                  <a:pt x="4679" y="8272"/>
                  <a:pt x="3935" y="8386"/>
                  <a:pt x="3534" y="8569"/>
                </a:cubicBezTo>
                <a:lnTo>
                  <a:pt x="1575" y="9468"/>
                </a:lnTo>
                <a:cubicBezTo>
                  <a:pt x="1174" y="9652"/>
                  <a:pt x="1174" y="9880"/>
                  <a:pt x="1575" y="10064"/>
                </a:cubicBezTo>
                <a:lnTo>
                  <a:pt x="3534" y="10963"/>
                </a:lnTo>
                <a:cubicBezTo>
                  <a:pt x="3935" y="11147"/>
                  <a:pt x="4679" y="11261"/>
                  <a:pt x="5481" y="11261"/>
                </a:cubicBezTo>
                <a:lnTo>
                  <a:pt x="15807" y="11261"/>
                </a:lnTo>
                <a:cubicBezTo>
                  <a:pt x="17060" y="11261"/>
                  <a:pt x="18225" y="11439"/>
                  <a:pt x="18855" y="11726"/>
                </a:cubicBezTo>
                <a:lnTo>
                  <a:pt x="20814" y="12626"/>
                </a:lnTo>
                <a:cubicBezTo>
                  <a:pt x="21444" y="12914"/>
                  <a:pt x="21444" y="13270"/>
                  <a:pt x="20814" y="13559"/>
                </a:cubicBezTo>
                <a:lnTo>
                  <a:pt x="18855" y="14459"/>
                </a:lnTo>
                <a:cubicBezTo>
                  <a:pt x="18231" y="14747"/>
                  <a:pt x="17060" y="14924"/>
                  <a:pt x="15807" y="14924"/>
                </a:cubicBezTo>
                <a:lnTo>
                  <a:pt x="5481" y="14924"/>
                </a:lnTo>
                <a:cubicBezTo>
                  <a:pt x="4679" y="14924"/>
                  <a:pt x="3935" y="15039"/>
                  <a:pt x="3534" y="15221"/>
                </a:cubicBezTo>
                <a:lnTo>
                  <a:pt x="1575" y="16121"/>
                </a:lnTo>
                <a:cubicBezTo>
                  <a:pt x="1174" y="16305"/>
                  <a:pt x="1174" y="16533"/>
                  <a:pt x="1575" y="16717"/>
                </a:cubicBezTo>
                <a:lnTo>
                  <a:pt x="3534" y="17616"/>
                </a:lnTo>
                <a:cubicBezTo>
                  <a:pt x="3935" y="17800"/>
                  <a:pt x="4679" y="17913"/>
                  <a:pt x="5481" y="17913"/>
                </a:cubicBezTo>
                <a:lnTo>
                  <a:pt x="15807" y="17913"/>
                </a:lnTo>
                <a:cubicBezTo>
                  <a:pt x="17060" y="17913"/>
                  <a:pt x="18225" y="18092"/>
                  <a:pt x="18855" y="18379"/>
                </a:cubicBezTo>
                <a:lnTo>
                  <a:pt x="20814" y="19278"/>
                </a:lnTo>
                <a:cubicBezTo>
                  <a:pt x="21444" y="19567"/>
                  <a:pt x="21444" y="19923"/>
                  <a:pt x="20814" y="20212"/>
                </a:cubicBezTo>
                <a:lnTo>
                  <a:pt x="18855" y="21111"/>
                </a:lnTo>
                <a:cubicBezTo>
                  <a:pt x="18218" y="21398"/>
                  <a:pt x="17054" y="21577"/>
                  <a:pt x="15801" y="21577"/>
                </a:cubicBezTo>
                <a:close/>
              </a:path>
            </a:pathLst>
          </a:custGeom>
          <a:solidFill>
            <a:srgbClr val="DADBD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91B425-D12F-4523-AE0F-B3C09B0B6DCE}"/>
              </a:ext>
            </a:extLst>
          </p:cNvPr>
          <p:cNvGrpSpPr/>
          <p:nvPr/>
        </p:nvGrpSpPr>
        <p:grpSpPr>
          <a:xfrm>
            <a:off x="4162849" y="1227441"/>
            <a:ext cx="4157177" cy="456814"/>
            <a:chOff x="4162849" y="1227441"/>
            <a:chExt cx="4157177" cy="45681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3859D7-EDBD-4FB8-A2EF-D8FE44C1E571}"/>
                </a:ext>
              </a:extLst>
            </p:cNvPr>
            <p:cNvGrpSpPr/>
            <p:nvPr/>
          </p:nvGrpSpPr>
          <p:grpSpPr>
            <a:xfrm>
              <a:off x="4162849" y="1227441"/>
              <a:ext cx="4157177" cy="456814"/>
              <a:chOff x="4162849" y="1227441"/>
              <a:chExt cx="4157177" cy="456814"/>
            </a:xfrm>
          </p:grpSpPr>
          <p:sp>
            <p:nvSpPr>
              <p:cNvPr id="70" name="Shape">
                <a:extLst>
                  <a:ext uri="{FF2B5EF4-FFF2-40B4-BE49-F238E27FC236}">
                    <a16:creationId xmlns:a16="http://schemas.microsoft.com/office/drawing/2014/main" id="{6C67560E-F1F2-450B-9F52-9A9D5D123FFD}"/>
                  </a:ext>
                </a:extLst>
              </p:cNvPr>
              <p:cNvSpPr/>
              <p:nvPr/>
            </p:nvSpPr>
            <p:spPr>
              <a:xfrm>
                <a:off x="4162849" y="1227441"/>
                <a:ext cx="1737204" cy="456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extrusionOk="0">
                    <a:moveTo>
                      <a:pt x="234" y="14140"/>
                    </a:moveTo>
                    <a:lnTo>
                      <a:pt x="855" y="18268"/>
                    </a:lnTo>
                    <a:cubicBezTo>
                      <a:pt x="1168" y="20332"/>
                      <a:pt x="1743" y="21600"/>
                      <a:pt x="2367" y="21600"/>
                    </a:cubicBezTo>
                    <a:lnTo>
                      <a:pt x="3613" y="21600"/>
                    </a:lnTo>
                    <a:cubicBezTo>
                      <a:pt x="4238" y="21600"/>
                      <a:pt x="4813" y="20332"/>
                      <a:pt x="5125" y="18268"/>
                    </a:cubicBezTo>
                    <a:lnTo>
                      <a:pt x="5638" y="14877"/>
                    </a:lnTo>
                    <a:cubicBezTo>
                      <a:pt x="6043" y="12872"/>
                      <a:pt x="6672" y="11677"/>
                      <a:pt x="7347" y="11677"/>
                    </a:cubicBezTo>
                    <a:lnTo>
                      <a:pt x="17800" y="11677"/>
                    </a:lnTo>
                    <a:cubicBezTo>
                      <a:pt x="18371" y="11677"/>
                      <a:pt x="18922" y="12547"/>
                      <a:pt x="19323" y="14095"/>
                    </a:cubicBezTo>
                    <a:lnTo>
                      <a:pt x="19366" y="14257"/>
                    </a:lnTo>
                    <a:cubicBezTo>
                      <a:pt x="19408" y="14464"/>
                      <a:pt x="19455" y="14641"/>
                      <a:pt x="19509" y="14803"/>
                    </a:cubicBezTo>
                    <a:lnTo>
                      <a:pt x="19570" y="15039"/>
                    </a:lnTo>
                    <a:lnTo>
                      <a:pt x="19570" y="14980"/>
                    </a:lnTo>
                    <a:cubicBezTo>
                      <a:pt x="19682" y="15245"/>
                      <a:pt x="19813" y="15393"/>
                      <a:pt x="19952" y="15393"/>
                    </a:cubicBezTo>
                    <a:lnTo>
                      <a:pt x="20481" y="15393"/>
                    </a:lnTo>
                    <a:cubicBezTo>
                      <a:pt x="20747" y="15393"/>
                      <a:pt x="20990" y="14847"/>
                      <a:pt x="21125" y="13977"/>
                    </a:cubicBezTo>
                    <a:lnTo>
                      <a:pt x="21391" y="12223"/>
                    </a:lnTo>
                    <a:cubicBezTo>
                      <a:pt x="21522" y="11338"/>
                      <a:pt x="21522" y="10262"/>
                      <a:pt x="21391" y="9377"/>
                    </a:cubicBezTo>
                    <a:lnTo>
                      <a:pt x="21125" y="7623"/>
                    </a:lnTo>
                    <a:cubicBezTo>
                      <a:pt x="20994" y="6738"/>
                      <a:pt x="20747" y="6207"/>
                      <a:pt x="20481" y="6207"/>
                    </a:cubicBezTo>
                    <a:lnTo>
                      <a:pt x="19952" y="6207"/>
                    </a:lnTo>
                    <a:cubicBezTo>
                      <a:pt x="19813" y="6207"/>
                      <a:pt x="19686" y="6355"/>
                      <a:pt x="19570" y="6620"/>
                    </a:cubicBezTo>
                    <a:lnTo>
                      <a:pt x="19570" y="6561"/>
                    </a:lnTo>
                    <a:lnTo>
                      <a:pt x="19509" y="6797"/>
                    </a:lnTo>
                    <a:cubicBezTo>
                      <a:pt x="19455" y="6944"/>
                      <a:pt x="19408" y="7136"/>
                      <a:pt x="19366" y="7342"/>
                    </a:cubicBezTo>
                    <a:lnTo>
                      <a:pt x="19323" y="7505"/>
                    </a:lnTo>
                    <a:cubicBezTo>
                      <a:pt x="18918" y="9053"/>
                      <a:pt x="18371" y="9923"/>
                      <a:pt x="17800" y="9923"/>
                    </a:cubicBezTo>
                    <a:lnTo>
                      <a:pt x="7347" y="9923"/>
                    </a:lnTo>
                    <a:cubicBezTo>
                      <a:pt x="6811" y="9923"/>
                      <a:pt x="6117" y="7932"/>
                      <a:pt x="5742" y="6709"/>
                    </a:cubicBezTo>
                    <a:cubicBezTo>
                      <a:pt x="5604" y="6251"/>
                      <a:pt x="5488" y="5721"/>
                      <a:pt x="5395" y="5116"/>
                    </a:cubicBezTo>
                    <a:lnTo>
                      <a:pt x="5125" y="3332"/>
                    </a:lnTo>
                    <a:cubicBezTo>
                      <a:pt x="4813" y="1268"/>
                      <a:pt x="4238" y="0"/>
                      <a:pt x="3613" y="0"/>
                    </a:cubicBezTo>
                    <a:lnTo>
                      <a:pt x="2367" y="0"/>
                    </a:lnTo>
                    <a:cubicBezTo>
                      <a:pt x="1743" y="0"/>
                      <a:pt x="1168" y="1268"/>
                      <a:pt x="855" y="3332"/>
                    </a:cubicBezTo>
                    <a:lnTo>
                      <a:pt x="234" y="7460"/>
                    </a:lnTo>
                    <a:cubicBezTo>
                      <a:pt x="-78" y="9525"/>
                      <a:pt x="-78" y="12075"/>
                      <a:pt x="234" y="14140"/>
                    </a:cubicBezTo>
                    <a:close/>
                    <a:moveTo>
                      <a:pt x="19674" y="10395"/>
                    </a:moveTo>
                    <a:lnTo>
                      <a:pt x="19860" y="9171"/>
                    </a:lnTo>
                    <a:cubicBezTo>
                      <a:pt x="19898" y="8920"/>
                      <a:pt x="19968" y="8773"/>
                      <a:pt x="20041" y="8773"/>
                    </a:cubicBezTo>
                    <a:lnTo>
                      <a:pt x="20411" y="8773"/>
                    </a:lnTo>
                    <a:cubicBezTo>
                      <a:pt x="20484" y="8773"/>
                      <a:pt x="20554" y="8920"/>
                      <a:pt x="20592" y="9171"/>
                    </a:cubicBezTo>
                    <a:lnTo>
                      <a:pt x="20778" y="10395"/>
                    </a:lnTo>
                    <a:cubicBezTo>
                      <a:pt x="20816" y="10645"/>
                      <a:pt x="20816" y="10955"/>
                      <a:pt x="20778" y="11191"/>
                    </a:cubicBezTo>
                    <a:lnTo>
                      <a:pt x="20592" y="12414"/>
                    </a:lnTo>
                    <a:cubicBezTo>
                      <a:pt x="20554" y="12665"/>
                      <a:pt x="20484" y="12813"/>
                      <a:pt x="20411" y="12813"/>
                    </a:cubicBezTo>
                    <a:lnTo>
                      <a:pt x="20041" y="12813"/>
                    </a:lnTo>
                    <a:cubicBezTo>
                      <a:pt x="19968" y="12813"/>
                      <a:pt x="19898" y="12665"/>
                      <a:pt x="19860" y="12414"/>
                    </a:cubicBezTo>
                    <a:lnTo>
                      <a:pt x="19674" y="11191"/>
                    </a:lnTo>
                    <a:cubicBezTo>
                      <a:pt x="19636" y="10955"/>
                      <a:pt x="19636" y="10645"/>
                      <a:pt x="19674" y="10395"/>
                    </a:cubicBezTo>
                    <a:close/>
                    <a:moveTo>
                      <a:pt x="902" y="8935"/>
                    </a:moveTo>
                    <a:lnTo>
                      <a:pt x="1523" y="4807"/>
                    </a:lnTo>
                    <a:cubicBezTo>
                      <a:pt x="1696" y="3657"/>
                      <a:pt x="2020" y="2949"/>
                      <a:pt x="2367" y="2949"/>
                    </a:cubicBezTo>
                    <a:lnTo>
                      <a:pt x="3613" y="2949"/>
                    </a:lnTo>
                    <a:cubicBezTo>
                      <a:pt x="3960" y="2949"/>
                      <a:pt x="4284" y="3657"/>
                      <a:pt x="4458" y="4807"/>
                    </a:cubicBezTo>
                    <a:lnTo>
                      <a:pt x="5079" y="8935"/>
                    </a:lnTo>
                    <a:cubicBezTo>
                      <a:pt x="5253" y="10085"/>
                      <a:pt x="5253" y="11515"/>
                      <a:pt x="5079" y="12665"/>
                    </a:cubicBezTo>
                    <a:lnTo>
                      <a:pt x="4454" y="16793"/>
                    </a:lnTo>
                    <a:cubicBezTo>
                      <a:pt x="4281" y="17943"/>
                      <a:pt x="3957" y="18651"/>
                      <a:pt x="3609" y="18651"/>
                    </a:cubicBezTo>
                    <a:lnTo>
                      <a:pt x="2364" y="18651"/>
                    </a:lnTo>
                    <a:cubicBezTo>
                      <a:pt x="2016" y="18651"/>
                      <a:pt x="1692" y="17943"/>
                      <a:pt x="1519" y="16793"/>
                    </a:cubicBezTo>
                    <a:lnTo>
                      <a:pt x="894" y="12665"/>
                    </a:lnTo>
                    <a:cubicBezTo>
                      <a:pt x="728" y="11515"/>
                      <a:pt x="728" y="10085"/>
                      <a:pt x="902" y="8935"/>
                    </a:cubicBezTo>
                    <a:close/>
                  </a:path>
                </a:pathLst>
              </a:custGeom>
              <a:solidFill>
                <a:srgbClr val="C13018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1E39003-D839-402A-8884-58BC3ED76836}"/>
                  </a:ext>
                </a:extLst>
              </p:cNvPr>
              <p:cNvSpPr txBox="1"/>
              <p:nvPr/>
            </p:nvSpPr>
            <p:spPr>
              <a:xfrm>
                <a:off x="6154248" y="1264517"/>
                <a:ext cx="2165778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1">
                    <a:ln>
                      <a:noFill/>
                    </a:ln>
                    <a:solidFill>
                      <a:srgbClr val="C13018"/>
                    </a:solidFill>
                    <a:effectLst/>
                    <a:uLnTx/>
                    <a:uFillTx/>
                  </a:rPr>
                  <a:t>Rehost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4658EE3-E0EB-40BE-9057-85A25FF9AFC6}"/>
                </a:ext>
              </a:extLst>
            </p:cNvPr>
            <p:cNvSpPr txBox="1"/>
            <p:nvPr/>
          </p:nvSpPr>
          <p:spPr>
            <a:xfrm>
              <a:off x="4192580" y="1267050"/>
              <a:ext cx="41870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01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86DEC30-A6DC-4D99-8543-2E05B530021B}"/>
              </a:ext>
            </a:extLst>
          </p:cNvPr>
          <p:cNvGrpSpPr/>
          <p:nvPr/>
        </p:nvGrpSpPr>
        <p:grpSpPr>
          <a:xfrm>
            <a:off x="823974" y="1851071"/>
            <a:ext cx="4140633" cy="456814"/>
            <a:chOff x="823974" y="1851071"/>
            <a:chExt cx="4140633" cy="45681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2A1F7AF-63A2-408B-81AD-4D07660CA67B}"/>
                </a:ext>
              </a:extLst>
            </p:cNvPr>
            <p:cNvGrpSpPr/>
            <p:nvPr/>
          </p:nvGrpSpPr>
          <p:grpSpPr>
            <a:xfrm>
              <a:off x="823974" y="1851071"/>
              <a:ext cx="4140633" cy="456814"/>
              <a:chOff x="823974" y="1851071"/>
              <a:chExt cx="4140633" cy="456814"/>
            </a:xfrm>
          </p:grpSpPr>
          <p:sp>
            <p:nvSpPr>
              <p:cNvPr id="69" name="Shape">
                <a:extLst>
                  <a:ext uri="{FF2B5EF4-FFF2-40B4-BE49-F238E27FC236}">
                    <a16:creationId xmlns:a16="http://schemas.microsoft.com/office/drawing/2014/main" id="{254F35C0-E05F-4B69-A7BF-313C6153044E}"/>
                  </a:ext>
                </a:extLst>
              </p:cNvPr>
              <p:cNvSpPr/>
              <p:nvPr/>
            </p:nvSpPr>
            <p:spPr>
              <a:xfrm>
                <a:off x="3227406" y="1851071"/>
                <a:ext cx="1737201" cy="456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extrusionOk="0">
                    <a:moveTo>
                      <a:pt x="21255" y="7460"/>
                    </a:moveTo>
                    <a:lnTo>
                      <a:pt x="20634" y="3332"/>
                    </a:lnTo>
                    <a:cubicBezTo>
                      <a:pt x="20321" y="1268"/>
                      <a:pt x="19746" y="0"/>
                      <a:pt x="19122" y="0"/>
                    </a:cubicBezTo>
                    <a:lnTo>
                      <a:pt x="17876" y="0"/>
                    </a:lnTo>
                    <a:cubicBezTo>
                      <a:pt x="17251" y="0"/>
                      <a:pt x="16676" y="1268"/>
                      <a:pt x="16364" y="3332"/>
                    </a:cubicBezTo>
                    <a:lnTo>
                      <a:pt x="15851" y="6723"/>
                    </a:lnTo>
                    <a:cubicBezTo>
                      <a:pt x="15446" y="8728"/>
                      <a:pt x="14817" y="9923"/>
                      <a:pt x="14142" y="9923"/>
                    </a:cubicBezTo>
                    <a:lnTo>
                      <a:pt x="3689" y="9923"/>
                    </a:lnTo>
                    <a:cubicBezTo>
                      <a:pt x="3118" y="9923"/>
                      <a:pt x="2567" y="9053"/>
                      <a:pt x="2166" y="7505"/>
                    </a:cubicBezTo>
                    <a:lnTo>
                      <a:pt x="2123" y="7343"/>
                    </a:lnTo>
                    <a:cubicBezTo>
                      <a:pt x="2081" y="7136"/>
                      <a:pt x="2034" y="6959"/>
                      <a:pt x="1980" y="6797"/>
                    </a:cubicBezTo>
                    <a:lnTo>
                      <a:pt x="1919" y="6561"/>
                    </a:lnTo>
                    <a:lnTo>
                      <a:pt x="1919" y="6620"/>
                    </a:lnTo>
                    <a:cubicBezTo>
                      <a:pt x="1807" y="6355"/>
                      <a:pt x="1676" y="6207"/>
                      <a:pt x="1537" y="6207"/>
                    </a:cubicBezTo>
                    <a:lnTo>
                      <a:pt x="1008" y="6207"/>
                    </a:lnTo>
                    <a:cubicBezTo>
                      <a:pt x="742" y="6207"/>
                      <a:pt x="499" y="6753"/>
                      <a:pt x="364" y="7623"/>
                    </a:cubicBezTo>
                    <a:lnTo>
                      <a:pt x="98" y="9377"/>
                    </a:lnTo>
                    <a:cubicBezTo>
                      <a:pt x="-33" y="10262"/>
                      <a:pt x="-33" y="11338"/>
                      <a:pt x="98" y="12223"/>
                    </a:cubicBezTo>
                    <a:lnTo>
                      <a:pt x="364" y="13977"/>
                    </a:lnTo>
                    <a:cubicBezTo>
                      <a:pt x="495" y="14862"/>
                      <a:pt x="742" y="15393"/>
                      <a:pt x="1008" y="15393"/>
                    </a:cubicBezTo>
                    <a:lnTo>
                      <a:pt x="1537" y="15393"/>
                    </a:lnTo>
                    <a:cubicBezTo>
                      <a:pt x="1676" y="15393"/>
                      <a:pt x="1803" y="15245"/>
                      <a:pt x="1919" y="14980"/>
                    </a:cubicBezTo>
                    <a:lnTo>
                      <a:pt x="1919" y="15039"/>
                    </a:lnTo>
                    <a:lnTo>
                      <a:pt x="1980" y="14803"/>
                    </a:lnTo>
                    <a:cubicBezTo>
                      <a:pt x="2034" y="14656"/>
                      <a:pt x="2081" y="14464"/>
                      <a:pt x="2123" y="14257"/>
                    </a:cubicBezTo>
                    <a:lnTo>
                      <a:pt x="2166" y="14095"/>
                    </a:lnTo>
                    <a:cubicBezTo>
                      <a:pt x="2571" y="12547"/>
                      <a:pt x="3118" y="11677"/>
                      <a:pt x="3689" y="11677"/>
                    </a:cubicBezTo>
                    <a:lnTo>
                      <a:pt x="14142" y="11677"/>
                    </a:lnTo>
                    <a:cubicBezTo>
                      <a:pt x="14678" y="11677"/>
                      <a:pt x="15372" y="13668"/>
                      <a:pt x="15747" y="14891"/>
                    </a:cubicBezTo>
                    <a:cubicBezTo>
                      <a:pt x="15885" y="15349"/>
                      <a:pt x="16001" y="15879"/>
                      <a:pt x="16094" y="16484"/>
                    </a:cubicBezTo>
                    <a:lnTo>
                      <a:pt x="16364" y="18268"/>
                    </a:lnTo>
                    <a:cubicBezTo>
                      <a:pt x="16676" y="20332"/>
                      <a:pt x="17251" y="21600"/>
                      <a:pt x="17876" y="21600"/>
                    </a:cubicBezTo>
                    <a:lnTo>
                      <a:pt x="19122" y="21600"/>
                    </a:lnTo>
                    <a:cubicBezTo>
                      <a:pt x="19746" y="21600"/>
                      <a:pt x="20321" y="20332"/>
                      <a:pt x="20634" y="18268"/>
                    </a:cubicBezTo>
                    <a:lnTo>
                      <a:pt x="21255" y="14140"/>
                    </a:lnTo>
                    <a:cubicBezTo>
                      <a:pt x="21567" y="12075"/>
                      <a:pt x="21567" y="9525"/>
                      <a:pt x="21255" y="7460"/>
                    </a:cubicBezTo>
                    <a:close/>
                    <a:moveTo>
                      <a:pt x="1815" y="11205"/>
                    </a:moveTo>
                    <a:lnTo>
                      <a:pt x="1629" y="12429"/>
                    </a:lnTo>
                    <a:cubicBezTo>
                      <a:pt x="1591" y="12680"/>
                      <a:pt x="1521" y="12827"/>
                      <a:pt x="1448" y="12827"/>
                    </a:cubicBezTo>
                    <a:lnTo>
                      <a:pt x="1078" y="12827"/>
                    </a:lnTo>
                    <a:cubicBezTo>
                      <a:pt x="1005" y="12827"/>
                      <a:pt x="935" y="12680"/>
                      <a:pt x="897" y="12429"/>
                    </a:cubicBezTo>
                    <a:lnTo>
                      <a:pt x="711" y="11205"/>
                    </a:lnTo>
                    <a:cubicBezTo>
                      <a:pt x="673" y="10955"/>
                      <a:pt x="673" y="10645"/>
                      <a:pt x="711" y="10409"/>
                    </a:cubicBezTo>
                    <a:lnTo>
                      <a:pt x="897" y="9186"/>
                    </a:lnTo>
                    <a:cubicBezTo>
                      <a:pt x="935" y="8935"/>
                      <a:pt x="1005" y="8787"/>
                      <a:pt x="1078" y="8787"/>
                    </a:cubicBezTo>
                    <a:lnTo>
                      <a:pt x="1448" y="8787"/>
                    </a:lnTo>
                    <a:cubicBezTo>
                      <a:pt x="1521" y="8787"/>
                      <a:pt x="1591" y="8935"/>
                      <a:pt x="1629" y="9186"/>
                    </a:cubicBezTo>
                    <a:lnTo>
                      <a:pt x="1815" y="10409"/>
                    </a:lnTo>
                    <a:cubicBezTo>
                      <a:pt x="1853" y="10645"/>
                      <a:pt x="1853" y="10955"/>
                      <a:pt x="1815" y="11205"/>
                    </a:cubicBezTo>
                    <a:close/>
                    <a:moveTo>
                      <a:pt x="20587" y="12665"/>
                    </a:moveTo>
                    <a:lnTo>
                      <a:pt x="19966" y="16793"/>
                    </a:lnTo>
                    <a:cubicBezTo>
                      <a:pt x="19793" y="17943"/>
                      <a:pt x="19469" y="18651"/>
                      <a:pt x="19122" y="18651"/>
                    </a:cubicBezTo>
                    <a:lnTo>
                      <a:pt x="17876" y="18651"/>
                    </a:lnTo>
                    <a:cubicBezTo>
                      <a:pt x="17529" y="18651"/>
                      <a:pt x="17205" y="17943"/>
                      <a:pt x="17031" y="16793"/>
                    </a:cubicBezTo>
                    <a:lnTo>
                      <a:pt x="16410" y="12665"/>
                    </a:lnTo>
                    <a:cubicBezTo>
                      <a:pt x="16236" y="11515"/>
                      <a:pt x="16236" y="10085"/>
                      <a:pt x="16410" y="8935"/>
                    </a:cubicBezTo>
                    <a:lnTo>
                      <a:pt x="17035" y="4807"/>
                    </a:lnTo>
                    <a:cubicBezTo>
                      <a:pt x="17208" y="3657"/>
                      <a:pt x="17532" y="2949"/>
                      <a:pt x="17880" y="2949"/>
                    </a:cubicBezTo>
                    <a:lnTo>
                      <a:pt x="19125" y="2949"/>
                    </a:lnTo>
                    <a:cubicBezTo>
                      <a:pt x="19473" y="2949"/>
                      <a:pt x="19797" y="3657"/>
                      <a:pt x="19970" y="4807"/>
                    </a:cubicBezTo>
                    <a:lnTo>
                      <a:pt x="20595" y="8935"/>
                    </a:lnTo>
                    <a:cubicBezTo>
                      <a:pt x="20761" y="10085"/>
                      <a:pt x="20761" y="11515"/>
                      <a:pt x="20587" y="12665"/>
                    </a:cubicBezTo>
                    <a:close/>
                  </a:path>
                </a:pathLst>
              </a:custGeom>
              <a:solidFill>
                <a:srgbClr val="A2B969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C919EA9-A638-4FDD-9477-6CE04E681499}"/>
                  </a:ext>
                </a:extLst>
              </p:cNvPr>
              <p:cNvSpPr txBox="1"/>
              <p:nvPr/>
            </p:nvSpPr>
            <p:spPr>
              <a:xfrm>
                <a:off x="823974" y="1879298"/>
                <a:ext cx="2165778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 algn="r" defTabSz="914400"/>
                <a:r>
                  <a:rPr lang="en-US" sz="1800" b="1" kern="0" noProof="1">
                    <a:solidFill>
                      <a:srgbClr val="A2B969"/>
                    </a:solidFill>
                  </a:rPr>
                  <a:t>Replatform 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4CB83E-B1CA-4A31-AEE8-B81BC74ECD8C}"/>
                </a:ext>
              </a:extLst>
            </p:cNvPr>
            <p:cNvSpPr txBox="1"/>
            <p:nvPr/>
          </p:nvSpPr>
          <p:spPr>
            <a:xfrm>
              <a:off x="4513002" y="1885270"/>
              <a:ext cx="41870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02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4C6EBB2-7BF1-491C-BB0D-CF1B166573EE}"/>
              </a:ext>
            </a:extLst>
          </p:cNvPr>
          <p:cNvGrpSpPr/>
          <p:nvPr/>
        </p:nvGrpSpPr>
        <p:grpSpPr>
          <a:xfrm>
            <a:off x="4162849" y="2474702"/>
            <a:ext cx="4157177" cy="456814"/>
            <a:chOff x="4162849" y="2474702"/>
            <a:chExt cx="4157177" cy="45681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B25541D-5FDC-4B8F-B806-A0CCB1F28B20}"/>
                </a:ext>
              </a:extLst>
            </p:cNvPr>
            <p:cNvGrpSpPr/>
            <p:nvPr/>
          </p:nvGrpSpPr>
          <p:grpSpPr>
            <a:xfrm>
              <a:off x="4162849" y="2474702"/>
              <a:ext cx="4157177" cy="456814"/>
              <a:chOff x="4162849" y="2474702"/>
              <a:chExt cx="4157177" cy="456814"/>
            </a:xfrm>
          </p:grpSpPr>
          <p:sp>
            <p:nvSpPr>
              <p:cNvPr id="72" name="Shape">
                <a:extLst>
                  <a:ext uri="{FF2B5EF4-FFF2-40B4-BE49-F238E27FC236}">
                    <a16:creationId xmlns:a16="http://schemas.microsoft.com/office/drawing/2014/main" id="{14D73AC7-DE36-4F23-9CB3-C215CD533A9B}"/>
                  </a:ext>
                </a:extLst>
              </p:cNvPr>
              <p:cNvSpPr/>
              <p:nvPr/>
            </p:nvSpPr>
            <p:spPr>
              <a:xfrm>
                <a:off x="4162849" y="2474702"/>
                <a:ext cx="1737204" cy="456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extrusionOk="0">
                    <a:moveTo>
                      <a:pt x="234" y="14140"/>
                    </a:moveTo>
                    <a:lnTo>
                      <a:pt x="855" y="18268"/>
                    </a:lnTo>
                    <a:cubicBezTo>
                      <a:pt x="1168" y="20332"/>
                      <a:pt x="1743" y="21600"/>
                      <a:pt x="2367" y="21600"/>
                    </a:cubicBezTo>
                    <a:lnTo>
                      <a:pt x="3613" y="21600"/>
                    </a:lnTo>
                    <a:cubicBezTo>
                      <a:pt x="4238" y="21600"/>
                      <a:pt x="4813" y="20332"/>
                      <a:pt x="5125" y="18268"/>
                    </a:cubicBezTo>
                    <a:lnTo>
                      <a:pt x="5638" y="14877"/>
                    </a:lnTo>
                    <a:cubicBezTo>
                      <a:pt x="6043" y="12872"/>
                      <a:pt x="6672" y="11677"/>
                      <a:pt x="7347" y="11677"/>
                    </a:cubicBezTo>
                    <a:lnTo>
                      <a:pt x="17800" y="11677"/>
                    </a:lnTo>
                    <a:cubicBezTo>
                      <a:pt x="18371" y="11677"/>
                      <a:pt x="18922" y="12547"/>
                      <a:pt x="19323" y="14095"/>
                    </a:cubicBezTo>
                    <a:lnTo>
                      <a:pt x="19366" y="14257"/>
                    </a:lnTo>
                    <a:cubicBezTo>
                      <a:pt x="19408" y="14464"/>
                      <a:pt x="19455" y="14641"/>
                      <a:pt x="19509" y="14803"/>
                    </a:cubicBezTo>
                    <a:lnTo>
                      <a:pt x="19570" y="15039"/>
                    </a:lnTo>
                    <a:lnTo>
                      <a:pt x="19570" y="14980"/>
                    </a:lnTo>
                    <a:cubicBezTo>
                      <a:pt x="19682" y="15245"/>
                      <a:pt x="19813" y="15393"/>
                      <a:pt x="19952" y="15393"/>
                    </a:cubicBezTo>
                    <a:lnTo>
                      <a:pt x="20481" y="15393"/>
                    </a:lnTo>
                    <a:cubicBezTo>
                      <a:pt x="20747" y="15393"/>
                      <a:pt x="20990" y="14847"/>
                      <a:pt x="21125" y="13977"/>
                    </a:cubicBezTo>
                    <a:lnTo>
                      <a:pt x="21391" y="12223"/>
                    </a:lnTo>
                    <a:cubicBezTo>
                      <a:pt x="21522" y="11338"/>
                      <a:pt x="21522" y="10262"/>
                      <a:pt x="21391" y="9377"/>
                    </a:cubicBezTo>
                    <a:lnTo>
                      <a:pt x="21125" y="7623"/>
                    </a:lnTo>
                    <a:cubicBezTo>
                      <a:pt x="20994" y="6738"/>
                      <a:pt x="20747" y="6207"/>
                      <a:pt x="20481" y="6207"/>
                    </a:cubicBezTo>
                    <a:lnTo>
                      <a:pt x="19952" y="6207"/>
                    </a:lnTo>
                    <a:cubicBezTo>
                      <a:pt x="19813" y="6207"/>
                      <a:pt x="19686" y="6355"/>
                      <a:pt x="19570" y="6620"/>
                    </a:cubicBezTo>
                    <a:lnTo>
                      <a:pt x="19570" y="6561"/>
                    </a:lnTo>
                    <a:lnTo>
                      <a:pt x="19509" y="6797"/>
                    </a:lnTo>
                    <a:cubicBezTo>
                      <a:pt x="19455" y="6944"/>
                      <a:pt x="19408" y="7136"/>
                      <a:pt x="19366" y="7342"/>
                    </a:cubicBezTo>
                    <a:lnTo>
                      <a:pt x="19323" y="7505"/>
                    </a:lnTo>
                    <a:cubicBezTo>
                      <a:pt x="18918" y="9053"/>
                      <a:pt x="18371" y="9923"/>
                      <a:pt x="17800" y="9923"/>
                    </a:cubicBezTo>
                    <a:lnTo>
                      <a:pt x="7347" y="9923"/>
                    </a:lnTo>
                    <a:cubicBezTo>
                      <a:pt x="6811" y="9923"/>
                      <a:pt x="6117" y="7932"/>
                      <a:pt x="5742" y="6709"/>
                    </a:cubicBezTo>
                    <a:cubicBezTo>
                      <a:pt x="5604" y="6251"/>
                      <a:pt x="5488" y="5721"/>
                      <a:pt x="5395" y="5116"/>
                    </a:cubicBezTo>
                    <a:lnTo>
                      <a:pt x="5125" y="3332"/>
                    </a:lnTo>
                    <a:cubicBezTo>
                      <a:pt x="4813" y="1268"/>
                      <a:pt x="4238" y="0"/>
                      <a:pt x="3613" y="0"/>
                    </a:cubicBezTo>
                    <a:lnTo>
                      <a:pt x="2367" y="0"/>
                    </a:lnTo>
                    <a:cubicBezTo>
                      <a:pt x="1743" y="0"/>
                      <a:pt x="1168" y="1268"/>
                      <a:pt x="855" y="3332"/>
                    </a:cubicBezTo>
                    <a:lnTo>
                      <a:pt x="234" y="7460"/>
                    </a:lnTo>
                    <a:cubicBezTo>
                      <a:pt x="-78" y="9525"/>
                      <a:pt x="-78" y="12075"/>
                      <a:pt x="234" y="14140"/>
                    </a:cubicBezTo>
                    <a:close/>
                    <a:moveTo>
                      <a:pt x="19674" y="10395"/>
                    </a:moveTo>
                    <a:lnTo>
                      <a:pt x="19860" y="9171"/>
                    </a:lnTo>
                    <a:cubicBezTo>
                      <a:pt x="19898" y="8920"/>
                      <a:pt x="19968" y="8773"/>
                      <a:pt x="20041" y="8773"/>
                    </a:cubicBezTo>
                    <a:lnTo>
                      <a:pt x="20411" y="8773"/>
                    </a:lnTo>
                    <a:cubicBezTo>
                      <a:pt x="20484" y="8773"/>
                      <a:pt x="20554" y="8920"/>
                      <a:pt x="20592" y="9171"/>
                    </a:cubicBezTo>
                    <a:lnTo>
                      <a:pt x="20778" y="10395"/>
                    </a:lnTo>
                    <a:cubicBezTo>
                      <a:pt x="20816" y="10645"/>
                      <a:pt x="20816" y="10955"/>
                      <a:pt x="20778" y="11191"/>
                    </a:cubicBezTo>
                    <a:lnTo>
                      <a:pt x="20592" y="12414"/>
                    </a:lnTo>
                    <a:cubicBezTo>
                      <a:pt x="20554" y="12665"/>
                      <a:pt x="20484" y="12813"/>
                      <a:pt x="20411" y="12813"/>
                    </a:cubicBezTo>
                    <a:lnTo>
                      <a:pt x="20041" y="12813"/>
                    </a:lnTo>
                    <a:cubicBezTo>
                      <a:pt x="19968" y="12813"/>
                      <a:pt x="19898" y="12665"/>
                      <a:pt x="19860" y="12414"/>
                    </a:cubicBezTo>
                    <a:lnTo>
                      <a:pt x="19674" y="11191"/>
                    </a:lnTo>
                    <a:cubicBezTo>
                      <a:pt x="19636" y="10955"/>
                      <a:pt x="19636" y="10645"/>
                      <a:pt x="19674" y="10395"/>
                    </a:cubicBezTo>
                    <a:close/>
                    <a:moveTo>
                      <a:pt x="902" y="8935"/>
                    </a:moveTo>
                    <a:lnTo>
                      <a:pt x="1523" y="4807"/>
                    </a:lnTo>
                    <a:cubicBezTo>
                      <a:pt x="1696" y="3657"/>
                      <a:pt x="2020" y="2949"/>
                      <a:pt x="2367" y="2949"/>
                    </a:cubicBezTo>
                    <a:lnTo>
                      <a:pt x="3613" y="2949"/>
                    </a:lnTo>
                    <a:cubicBezTo>
                      <a:pt x="3960" y="2949"/>
                      <a:pt x="4284" y="3657"/>
                      <a:pt x="4458" y="4807"/>
                    </a:cubicBezTo>
                    <a:lnTo>
                      <a:pt x="5079" y="8935"/>
                    </a:lnTo>
                    <a:cubicBezTo>
                      <a:pt x="5253" y="10085"/>
                      <a:pt x="5253" y="11515"/>
                      <a:pt x="5079" y="12665"/>
                    </a:cubicBezTo>
                    <a:lnTo>
                      <a:pt x="4454" y="16793"/>
                    </a:lnTo>
                    <a:cubicBezTo>
                      <a:pt x="4281" y="17943"/>
                      <a:pt x="3957" y="18651"/>
                      <a:pt x="3609" y="18651"/>
                    </a:cubicBezTo>
                    <a:lnTo>
                      <a:pt x="2364" y="18651"/>
                    </a:lnTo>
                    <a:cubicBezTo>
                      <a:pt x="2016" y="18651"/>
                      <a:pt x="1692" y="17943"/>
                      <a:pt x="1519" y="16793"/>
                    </a:cubicBezTo>
                    <a:lnTo>
                      <a:pt x="894" y="12665"/>
                    </a:lnTo>
                    <a:cubicBezTo>
                      <a:pt x="728" y="11515"/>
                      <a:pt x="728" y="10085"/>
                      <a:pt x="902" y="8935"/>
                    </a:cubicBezTo>
                    <a:close/>
                  </a:path>
                </a:pathLst>
              </a:custGeom>
              <a:solidFill>
                <a:srgbClr val="F36F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90D4BF-BA10-4F8A-ACA0-F897105A3839}"/>
                  </a:ext>
                </a:extLst>
              </p:cNvPr>
              <p:cNvSpPr txBox="1"/>
              <p:nvPr/>
            </p:nvSpPr>
            <p:spPr>
              <a:xfrm>
                <a:off x="6154248" y="2499897"/>
                <a:ext cx="2165778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 defTabSz="914400"/>
                <a:r>
                  <a:rPr lang="en-US" sz="1800" b="1" kern="0" noProof="1">
                    <a:solidFill>
                      <a:srgbClr val="F36F13"/>
                    </a:solidFill>
                  </a:rPr>
                  <a:t>Repurchase 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69773F2-EEAE-484A-B5B1-9479374627FF}"/>
                </a:ext>
              </a:extLst>
            </p:cNvPr>
            <p:cNvSpPr txBox="1"/>
            <p:nvPr/>
          </p:nvSpPr>
          <p:spPr>
            <a:xfrm>
              <a:off x="4192580" y="2518443"/>
              <a:ext cx="41870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03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BC64FE-ADED-4F82-AA7D-824CFCBF57DD}"/>
              </a:ext>
            </a:extLst>
          </p:cNvPr>
          <p:cNvGrpSpPr/>
          <p:nvPr/>
        </p:nvGrpSpPr>
        <p:grpSpPr>
          <a:xfrm>
            <a:off x="823974" y="3067150"/>
            <a:ext cx="4140633" cy="456814"/>
            <a:chOff x="823974" y="3067150"/>
            <a:chExt cx="4140633" cy="45681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9192AAF-1C87-4DCD-B73A-693DEDCD3D42}"/>
                </a:ext>
              </a:extLst>
            </p:cNvPr>
            <p:cNvGrpSpPr/>
            <p:nvPr/>
          </p:nvGrpSpPr>
          <p:grpSpPr>
            <a:xfrm>
              <a:off x="823974" y="3067150"/>
              <a:ext cx="4140633" cy="456814"/>
              <a:chOff x="823974" y="3067150"/>
              <a:chExt cx="4140633" cy="456814"/>
            </a:xfrm>
          </p:grpSpPr>
          <p:sp>
            <p:nvSpPr>
              <p:cNvPr id="71" name="Shape">
                <a:extLst>
                  <a:ext uri="{FF2B5EF4-FFF2-40B4-BE49-F238E27FC236}">
                    <a16:creationId xmlns:a16="http://schemas.microsoft.com/office/drawing/2014/main" id="{C61EC8E2-FF6A-4F90-8E61-72F952306401}"/>
                  </a:ext>
                </a:extLst>
              </p:cNvPr>
              <p:cNvSpPr/>
              <p:nvPr/>
            </p:nvSpPr>
            <p:spPr>
              <a:xfrm>
                <a:off x="3227406" y="3067150"/>
                <a:ext cx="1737201" cy="456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extrusionOk="0">
                    <a:moveTo>
                      <a:pt x="21255" y="7460"/>
                    </a:moveTo>
                    <a:lnTo>
                      <a:pt x="20634" y="3332"/>
                    </a:lnTo>
                    <a:cubicBezTo>
                      <a:pt x="20321" y="1268"/>
                      <a:pt x="19746" y="0"/>
                      <a:pt x="19122" y="0"/>
                    </a:cubicBezTo>
                    <a:lnTo>
                      <a:pt x="17876" y="0"/>
                    </a:lnTo>
                    <a:cubicBezTo>
                      <a:pt x="17251" y="0"/>
                      <a:pt x="16676" y="1268"/>
                      <a:pt x="16364" y="3332"/>
                    </a:cubicBezTo>
                    <a:lnTo>
                      <a:pt x="15851" y="6723"/>
                    </a:lnTo>
                    <a:cubicBezTo>
                      <a:pt x="15446" y="8728"/>
                      <a:pt x="14817" y="9923"/>
                      <a:pt x="14142" y="9923"/>
                    </a:cubicBezTo>
                    <a:lnTo>
                      <a:pt x="3689" y="9923"/>
                    </a:lnTo>
                    <a:cubicBezTo>
                      <a:pt x="3118" y="9923"/>
                      <a:pt x="2567" y="9053"/>
                      <a:pt x="2166" y="7505"/>
                    </a:cubicBezTo>
                    <a:lnTo>
                      <a:pt x="2123" y="7343"/>
                    </a:lnTo>
                    <a:cubicBezTo>
                      <a:pt x="2081" y="7136"/>
                      <a:pt x="2034" y="6959"/>
                      <a:pt x="1980" y="6797"/>
                    </a:cubicBezTo>
                    <a:lnTo>
                      <a:pt x="1919" y="6561"/>
                    </a:lnTo>
                    <a:lnTo>
                      <a:pt x="1919" y="6620"/>
                    </a:lnTo>
                    <a:cubicBezTo>
                      <a:pt x="1807" y="6355"/>
                      <a:pt x="1676" y="6207"/>
                      <a:pt x="1537" y="6207"/>
                    </a:cubicBezTo>
                    <a:lnTo>
                      <a:pt x="1008" y="6207"/>
                    </a:lnTo>
                    <a:cubicBezTo>
                      <a:pt x="742" y="6207"/>
                      <a:pt x="499" y="6753"/>
                      <a:pt x="364" y="7623"/>
                    </a:cubicBezTo>
                    <a:lnTo>
                      <a:pt x="98" y="9377"/>
                    </a:lnTo>
                    <a:cubicBezTo>
                      <a:pt x="-33" y="10262"/>
                      <a:pt x="-33" y="11338"/>
                      <a:pt x="98" y="12223"/>
                    </a:cubicBezTo>
                    <a:lnTo>
                      <a:pt x="364" y="13977"/>
                    </a:lnTo>
                    <a:cubicBezTo>
                      <a:pt x="495" y="14862"/>
                      <a:pt x="742" y="15393"/>
                      <a:pt x="1008" y="15393"/>
                    </a:cubicBezTo>
                    <a:lnTo>
                      <a:pt x="1537" y="15393"/>
                    </a:lnTo>
                    <a:cubicBezTo>
                      <a:pt x="1676" y="15393"/>
                      <a:pt x="1803" y="15245"/>
                      <a:pt x="1919" y="14980"/>
                    </a:cubicBezTo>
                    <a:lnTo>
                      <a:pt x="1919" y="15039"/>
                    </a:lnTo>
                    <a:lnTo>
                      <a:pt x="1980" y="14803"/>
                    </a:lnTo>
                    <a:cubicBezTo>
                      <a:pt x="2034" y="14656"/>
                      <a:pt x="2081" y="14464"/>
                      <a:pt x="2123" y="14257"/>
                    </a:cubicBezTo>
                    <a:lnTo>
                      <a:pt x="2166" y="14095"/>
                    </a:lnTo>
                    <a:cubicBezTo>
                      <a:pt x="2571" y="12547"/>
                      <a:pt x="3118" y="11677"/>
                      <a:pt x="3689" y="11677"/>
                    </a:cubicBezTo>
                    <a:lnTo>
                      <a:pt x="14142" y="11677"/>
                    </a:lnTo>
                    <a:cubicBezTo>
                      <a:pt x="14678" y="11677"/>
                      <a:pt x="15372" y="13668"/>
                      <a:pt x="15747" y="14891"/>
                    </a:cubicBezTo>
                    <a:cubicBezTo>
                      <a:pt x="15885" y="15349"/>
                      <a:pt x="16001" y="15879"/>
                      <a:pt x="16094" y="16484"/>
                    </a:cubicBezTo>
                    <a:lnTo>
                      <a:pt x="16364" y="18268"/>
                    </a:lnTo>
                    <a:cubicBezTo>
                      <a:pt x="16676" y="20332"/>
                      <a:pt x="17251" y="21600"/>
                      <a:pt x="17876" y="21600"/>
                    </a:cubicBezTo>
                    <a:lnTo>
                      <a:pt x="19122" y="21600"/>
                    </a:lnTo>
                    <a:cubicBezTo>
                      <a:pt x="19746" y="21600"/>
                      <a:pt x="20321" y="20332"/>
                      <a:pt x="20634" y="18268"/>
                    </a:cubicBezTo>
                    <a:lnTo>
                      <a:pt x="21255" y="14140"/>
                    </a:lnTo>
                    <a:cubicBezTo>
                      <a:pt x="21567" y="12075"/>
                      <a:pt x="21567" y="9525"/>
                      <a:pt x="21255" y="7460"/>
                    </a:cubicBezTo>
                    <a:close/>
                    <a:moveTo>
                      <a:pt x="1815" y="11205"/>
                    </a:moveTo>
                    <a:lnTo>
                      <a:pt x="1629" y="12429"/>
                    </a:lnTo>
                    <a:cubicBezTo>
                      <a:pt x="1591" y="12680"/>
                      <a:pt x="1521" y="12827"/>
                      <a:pt x="1448" y="12827"/>
                    </a:cubicBezTo>
                    <a:lnTo>
                      <a:pt x="1078" y="12827"/>
                    </a:lnTo>
                    <a:cubicBezTo>
                      <a:pt x="1005" y="12827"/>
                      <a:pt x="935" y="12680"/>
                      <a:pt x="897" y="12429"/>
                    </a:cubicBezTo>
                    <a:lnTo>
                      <a:pt x="711" y="11205"/>
                    </a:lnTo>
                    <a:cubicBezTo>
                      <a:pt x="673" y="10955"/>
                      <a:pt x="673" y="10645"/>
                      <a:pt x="711" y="10409"/>
                    </a:cubicBezTo>
                    <a:lnTo>
                      <a:pt x="897" y="9186"/>
                    </a:lnTo>
                    <a:cubicBezTo>
                      <a:pt x="935" y="8935"/>
                      <a:pt x="1005" y="8787"/>
                      <a:pt x="1078" y="8787"/>
                    </a:cubicBezTo>
                    <a:lnTo>
                      <a:pt x="1448" y="8787"/>
                    </a:lnTo>
                    <a:cubicBezTo>
                      <a:pt x="1521" y="8787"/>
                      <a:pt x="1591" y="8935"/>
                      <a:pt x="1629" y="9186"/>
                    </a:cubicBezTo>
                    <a:lnTo>
                      <a:pt x="1815" y="10409"/>
                    </a:lnTo>
                    <a:cubicBezTo>
                      <a:pt x="1853" y="10645"/>
                      <a:pt x="1853" y="10955"/>
                      <a:pt x="1815" y="11205"/>
                    </a:cubicBezTo>
                    <a:close/>
                    <a:moveTo>
                      <a:pt x="20587" y="12665"/>
                    </a:moveTo>
                    <a:lnTo>
                      <a:pt x="19966" y="16793"/>
                    </a:lnTo>
                    <a:cubicBezTo>
                      <a:pt x="19793" y="17943"/>
                      <a:pt x="19469" y="18651"/>
                      <a:pt x="19122" y="18651"/>
                    </a:cubicBezTo>
                    <a:lnTo>
                      <a:pt x="17876" y="18651"/>
                    </a:lnTo>
                    <a:cubicBezTo>
                      <a:pt x="17529" y="18651"/>
                      <a:pt x="17205" y="17943"/>
                      <a:pt x="17031" y="16793"/>
                    </a:cubicBezTo>
                    <a:lnTo>
                      <a:pt x="16410" y="12665"/>
                    </a:lnTo>
                    <a:cubicBezTo>
                      <a:pt x="16236" y="11515"/>
                      <a:pt x="16236" y="10085"/>
                      <a:pt x="16410" y="8935"/>
                    </a:cubicBezTo>
                    <a:lnTo>
                      <a:pt x="17035" y="4807"/>
                    </a:lnTo>
                    <a:cubicBezTo>
                      <a:pt x="17208" y="3657"/>
                      <a:pt x="17532" y="2949"/>
                      <a:pt x="17880" y="2949"/>
                    </a:cubicBezTo>
                    <a:lnTo>
                      <a:pt x="19125" y="2949"/>
                    </a:lnTo>
                    <a:cubicBezTo>
                      <a:pt x="19473" y="2949"/>
                      <a:pt x="19797" y="3657"/>
                      <a:pt x="19970" y="4807"/>
                    </a:cubicBezTo>
                    <a:lnTo>
                      <a:pt x="20595" y="8935"/>
                    </a:lnTo>
                    <a:cubicBezTo>
                      <a:pt x="20761" y="10085"/>
                      <a:pt x="20761" y="11515"/>
                      <a:pt x="20587" y="12665"/>
                    </a:cubicBezTo>
                    <a:close/>
                  </a:path>
                </a:pathLst>
              </a:custGeom>
              <a:solidFill>
                <a:srgbClr val="063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913831F-977F-4746-B417-A0D734DDD163}"/>
                  </a:ext>
                </a:extLst>
              </p:cNvPr>
              <p:cNvSpPr txBox="1"/>
              <p:nvPr/>
            </p:nvSpPr>
            <p:spPr>
              <a:xfrm>
                <a:off x="823974" y="3096438"/>
                <a:ext cx="2165778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 algn="r" defTabSz="914400"/>
                <a:r>
                  <a:rPr lang="en-US" sz="1800" b="1" kern="0" noProof="1">
                    <a:solidFill>
                      <a:srgbClr val="063951"/>
                    </a:solidFill>
                  </a:rPr>
                  <a:t>Refactor / Re-architect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621799-66D6-409B-812F-D0CE2BD5552C}"/>
                </a:ext>
              </a:extLst>
            </p:cNvPr>
            <p:cNvSpPr txBox="1"/>
            <p:nvPr/>
          </p:nvSpPr>
          <p:spPr>
            <a:xfrm>
              <a:off x="4513002" y="3121710"/>
              <a:ext cx="41870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04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AC11EEF-27D4-4CB0-B432-B0D57F48DAF8}"/>
              </a:ext>
            </a:extLst>
          </p:cNvPr>
          <p:cNvGrpSpPr/>
          <p:nvPr/>
        </p:nvGrpSpPr>
        <p:grpSpPr>
          <a:xfrm>
            <a:off x="4162849" y="3690781"/>
            <a:ext cx="4157177" cy="456814"/>
            <a:chOff x="4162849" y="3690781"/>
            <a:chExt cx="4157177" cy="456814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E36B446-FDEE-418D-88EB-32508AC3ABDE}"/>
                </a:ext>
              </a:extLst>
            </p:cNvPr>
            <p:cNvGrpSpPr/>
            <p:nvPr/>
          </p:nvGrpSpPr>
          <p:grpSpPr>
            <a:xfrm>
              <a:off x="4162849" y="3690781"/>
              <a:ext cx="4157177" cy="456814"/>
              <a:chOff x="4162849" y="3690781"/>
              <a:chExt cx="4157177" cy="456814"/>
            </a:xfrm>
          </p:grpSpPr>
          <p:sp>
            <p:nvSpPr>
              <p:cNvPr id="74" name="Shape">
                <a:extLst>
                  <a:ext uri="{FF2B5EF4-FFF2-40B4-BE49-F238E27FC236}">
                    <a16:creationId xmlns:a16="http://schemas.microsoft.com/office/drawing/2014/main" id="{707EBA91-7D89-4687-BA26-4EBFB05FE26F}"/>
                  </a:ext>
                </a:extLst>
              </p:cNvPr>
              <p:cNvSpPr/>
              <p:nvPr/>
            </p:nvSpPr>
            <p:spPr>
              <a:xfrm>
                <a:off x="4162849" y="3690781"/>
                <a:ext cx="1737204" cy="456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extrusionOk="0">
                    <a:moveTo>
                      <a:pt x="234" y="14140"/>
                    </a:moveTo>
                    <a:lnTo>
                      <a:pt x="855" y="18268"/>
                    </a:lnTo>
                    <a:cubicBezTo>
                      <a:pt x="1168" y="20332"/>
                      <a:pt x="1743" y="21600"/>
                      <a:pt x="2367" y="21600"/>
                    </a:cubicBezTo>
                    <a:lnTo>
                      <a:pt x="3613" y="21600"/>
                    </a:lnTo>
                    <a:cubicBezTo>
                      <a:pt x="4238" y="21600"/>
                      <a:pt x="4813" y="20332"/>
                      <a:pt x="5125" y="18268"/>
                    </a:cubicBezTo>
                    <a:lnTo>
                      <a:pt x="5638" y="14877"/>
                    </a:lnTo>
                    <a:cubicBezTo>
                      <a:pt x="6043" y="12872"/>
                      <a:pt x="6672" y="11677"/>
                      <a:pt x="7347" y="11677"/>
                    </a:cubicBezTo>
                    <a:lnTo>
                      <a:pt x="17800" y="11677"/>
                    </a:lnTo>
                    <a:cubicBezTo>
                      <a:pt x="18371" y="11677"/>
                      <a:pt x="18922" y="12547"/>
                      <a:pt x="19323" y="14095"/>
                    </a:cubicBezTo>
                    <a:lnTo>
                      <a:pt x="19366" y="14257"/>
                    </a:lnTo>
                    <a:cubicBezTo>
                      <a:pt x="19408" y="14464"/>
                      <a:pt x="19455" y="14641"/>
                      <a:pt x="19509" y="14803"/>
                    </a:cubicBezTo>
                    <a:lnTo>
                      <a:pt x="19570" y="15039"/>
                    </a:lnTo>
                    <a:lnTo>
                      <a:pt x="19570" y="14980"/>
                    </a:lnTo>
                    <a:cubicBezTo>
                      <a:pt x="19682" y="15245"/>
                      <a:pt x="19813" y="15393"/>
                      <a:pt x="19952" y="15393"/>
                    </a:cubicBezTo>
                    <a:lnTo>
                      <a:pt x="20481" y="15393"/>
                    </a:lnTo>
                    <a:cubicBezTo>
                      <a:pt x="20747" y="15393"/>
                      <a:pt x="20990" y="14847"/>
                      <a:pt x="21125" y="13977"/>
                    </a:cubicBezTo>
                    <a:lnTo>
                      <a:pt x="21391" y="12223"/>
                    </a:lnTo>
                    <a:cubicBezTo>
                      <a:pt x="21522" y="11338"/>
                      <a:pt x="21522" y="10262"/>
                      <a:pt x="21391" y="9377"/>
                    </a:cubicBezTo>
                    <a:lnTo>
                      <a:pt x="21125" y="7623"/>
                    </a:lnTo>
                    <a:cubicBezTo>
                      <a:pt x="20994" y="6738"/>
                      <a:pt x="20747" y="6207"/>
                      <a:pt x="20481" y="6207"/>
                    </a:cubicBezTo>
                    <a:lnTo>
                      <a:pt x="19952" y="6207"/>
                    </a:lnTo>
                    <a:cubicBezTo>
                      <a:pt x="19813" y="6207"/>
                      <a:pt x="19686" y="6355"/>
                      <a:pt x="19570" y="6620"/>
                    </a:cubicBezTo>
                    <a:lnTo>
                      <a:pt x="19570" y="6561"/>
                    </a:lnTo>
                    <a:lnTo>
                      <a:pt x="19509" y="6797"/>
                    </a:lnTo>
                    <a:cubicBezTo>
                      <a:pt x="19455" y="6944"/>
                      <a:pt x="19408" y="7136"/>
                      <a:pt x="19366" y="7342"/>
                    </a:cubicBezTo>
                    <a:lnTo>
                      <a:pt x="19323" y="7505"/>
                    </a:lnTo>
                    <a:cubicBezTo>
                      <a:pt x="18918" y="9053"/>
                      <a:pt x="18371" y="9923"/>
                      <a:pt x="17800" y="9923"/>
                    </a:cubicBezTo>
                    <a:lnTo>
                      <a:pt x="7347" y="9923"/>
                    </a:lnTo>
                    <a:cubicBezTo>
                      <a:pt x="6811" y="9923"/>
                      <a:pt x="6117" y="7932"/>
                      <a:pt x="5742" y="6709"/>
                    </a:cubicBezTo>
                    <a:cubicBezTo>
                      <a:pt x="5604" y="6251"/>
                      <a:pt x="5488" y="5721"/>
                      <a:pt x="5395" y="5116"/>
                    </a:cubicBezTo>
                    <a:lnTo>
                      <a:pt x="5125" y="3332"/>
                    </a:lnTo>
                    <a:cubicBezTo>
                      <a:pt x="4813" y="1268"/>
                      <a:pt x="4238" y="0"/>
                      <a:pt x="3613" y="0"/>
                    </a:cubicBezTo>
                    <a:lnTo>
                      <a:pt x="2367" y="0"/>
                    </a:lnTo>
                    <a:cubicBezTo>
                      <a:pt x="1743" y="0"/>
                      <a:pt x="1168" y="1268"/>
                      <a:pt x="855" y="3332"/>
                    </a:cubicBezTo>
                    <a:lnTo>
                      <a:pt x="234" y="7460"/>
                    </a:lnTo>
                    <a:cubicBezTo>
                      <a:pt x="-78" y="9525"/>
                      <a:pt x="-78" y="12075"/>
                      <a:pt x="234" y="14140"/>
                    </a:cubicBezTo>
                    <a:close/>
                    <a:moveTo>
                      <a:pt x="19674" y="10395"/>
                    </a:moveTo>
                    <a:lnTo>
                      <a:pt x="19860" y="9171"/>
                    </a:lnTo>
                    <a:cubicBezTo>
                      <a:pt x="19898" y="8920"/>
                      <a:pt x="19968" y="8773"/>
                      <a:pt x="20041" y="8773"/>
                    </a:cubicBezTo>
                    <a:lnTo>
                      <a:pt x="20411" y="8773"/>
                    </a:lnTo>
                    <a:cubicBezTo>
                      <a:pt x="20484" y="8773"/>
                      <a:pt x="20554" y="8920"/>
                      <a:pt x="20592" y="9171"/>
                    </a:cubicBezTo>
                    <a:lnTo>
                      <a:pt x="20778" y="10395"/>
                    </a:lnTo>
                    <a:cubicBezTo>
                      <a:pt x="20816" y="10645"/>
                      <a:pt x="20816" y="10955"/>
                      <a:pt x="20778" y="11191"/>
                    </a:cubicBezTo>
                    <a:lnTo>
                      <a:pt x="20592" y="12414"/>
                    </a:lnTo>
                    <a:cubicBezTo>
                      <a:pt x="20554" y="12665"/>
                      <a:pt x="20484" y="12813"/>
                      <a:pt x="20411" y="12813"/>
                    </a:cubicBezTo>
                    <a:lnTo>
                      <a:pt x="20041" y="12813"/>
                    </a:lnTo>
                    <a:cubicBezTo>
                      <a:pt x="19968" y="12813"/>
                      <a:pt x="19898" y="12665"/>
                      <a:pt x="19860" y="12414"/>
                    </a:cubicBezTo>
                    <a:lnTo>
                      <a:pt x="19674" y="11191"/>
                    </a:lnTo>
                    <a:cubicBezTo>
                      <a:pt x="19636" y="10955"/>
                      <a:pt x="19636" y="10645"/>
                      <a:pt x="19674" y="10395"/>
                    </a:cubicBezTo>
                    <a:close/>
                    <a:moveTo>
                      <a:pt x="902" y="8935"/>
                    </a:moveTo>
                    <a:lnTo>
                      <a:pt x="1523" y="4807"/>
                    </a:lnTo>
                    <a:cubicBezTo>
                      <a:pt x="1696" y="3656"/>
                      <a:pt x="2020" y="2949"/>
                      <a:pt x="2367" y="2949"/>
                    </a:cubicBezTo>
                    <a:lnTo>
                      <a:pt x="3613" y="2949"/>
                    </a:lnTo>
                    <a:cubicBezTo>
                      <a:pt x="3960" y="2949"/>
                      <a:pt x="4284" y="3656"/>
                      <a:pt x="4458" y="4807"/>
                    </a:cubicBezTo>
                    <a:lnTo>
                      <a:pt x="5079" y="8935"/>
                    </a:lnTo>
                    <a:cubicBezTo>
                      <a:pt x="5253" y="10085"/>
                      <a:pt x="5253" y="11515"/>
                      <a:pt x="5079" y="12665"/>
                    </a:cubicBezTo>
                    <a:lnTo>
                      <a:pt x="4454" y="16793"/>
                    </a:lnTo>
                    <a:cubicBezTo>
                      <a:pt x="4281" y="17943"/>
                      <a:pt x="3957" y="18651"/>
                      <a:pt x="3609" y="18651"/>
                    </a:cubicBezTo>
                    <a:lnTo>
                      <a:pt x="2364" y="18651"/>
                    </a:lnTo>
                    <a:cubicBezTo>
                      <a:pt x="2016" y="18651"/>
                      <a:pt x="1692" y="17943"/>
                      <a:pt x="1519" y="16793"/>
                    </a:cubicBezTo>
                    <a:lnTo>
                      <a:pt x="894" y="12665"/>
                    </a:lnTo>
                    <a:cubicBezTo>
                      <a:pt x="728" y="11515"/>
                      <a:pt x="728" y="10085"/>
                      <a:pt x="902" y="8935"/>
                    </a:cubicBez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C65DF2E-1E53-4BA9-A20D-688D4C1C1937}"/>
                  </a:ext>
                </a:extLst>
              </p:cNvPr>
              <p:cNvSpPr txBox="1"/>
              <p:nvPr/>
            </p:nvSpPr>
            <p:spPr>
              <a:xfrm>
                <a:off x="6154248" y="3720069"/>
                <a:ext cx="2165778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 defTabSz="914400"/>
                <a:r>
                  <a:rPr lang="en-US" sz="1800" b="1" kern="0" noProof="1">
                    <a:solidFill>
                      <a:srgbClr val="993366"/>
                    </a:solidFill>
                  </a:rPr>
                  <a:t>Retire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656A79E-86B2-470B-AB03-2A41FD0A225C}"/>
                </a:ext>
              </a:extLst>
            </p:cNvPr>
            <p:cNvSpPr txBox="1"/>
            <p:nvPr/>
          </p:nvSpPr>
          <p:spPr>
            <a:xfrm>
              <a:off x="4192580" y="3739931"/>
              <a:ext cx="41870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05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7A7FC67-36CB-4036-8B37-8CD501C78447}"/>
              </a:ext>
            </a:extLst>
          </p:cNvPr>
          <p:cNvGrpSpPr/>
          <p:nvPr/>
        </p:nvGrpSpPr>
        <p:grpSpPr>
          <a:xfrm>
            <a:off x="823974" y="4314411"/>
            <a:ext cx="4140633" cy="456814"/>
            <a:chOff x="823974" y="4314411"/>
            <a:chExt cx="4140633" cy="45681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4E88F9-87BF-4054-8912-39927AA31845}"/>
                </a:ext>
              </a:extLst>
            </p:cNvPr>
            <p:cNvGrpSpPr/>
            <p:nvPr/>
          </p:nvGrpSpPr>
          <p:grpSpPr>
            <a:xfrm>
              <a:off x="823974" y="4314411"/>
              <a:ext cx="4140633" cy="456814"/>
              <a:chOff x="823974" y="4314411"/>
              <a:chExt cx="4140633" cy="456814"/>
            </a:xfrm>
          </p:grpSpPr>
          <p:sp>
            <p:nvSpPr>
              <p:cNvPr id="73" name="Shape">
                <a:extLst>
                  <a:ext uri="{FF2B5EF4-FFF2-40B4-BE49-F238E27FC236}">
                    <a16:creationId xmlns:a16="http://schemas.microsoft.com/office/drawing/2014/main" id="{89D12599-564E-4FA0-8393-9D1E1E4D527C}"/>
                  </a:ext>
                </a:extLst>
              </p:cNvPr>
              <p:cNvSpPr/>
              <p:nvPr/>
            </p:nvSpPr>
            <p:spPr>
              <a:xfrm>
                <a:off x="3227406" y="4314411"/>
                <a:ext cx="1737201" cy="456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extrusionOk="0">
                    <a:moveTo>
                      <a:pt x="21255" y="7460"/>
                    </a:moveTo>
                    <a:lnTo>
                      <a:pt x="20634" y="3332"/>
                    </a:lnTo>
                    <a:cubicBezTo>
                      <a:pt x="20321" y="1268"/>
                      <a:pt x="19746" y="0"/>
                      <a:pt x="19122" y="0"/>
                    </a:cubicBezTo>
                    <a:lnTo>
                      <a:pt x="17876" y="0"/>
                    </a:lnTo>
                    <a:cubicBezTo>
                      <a:pt x="17251" y="0"/>
                      <a:pt x="16676" y="1268"/>
                      <a:pt x="16364" y="3332"/>
                    </a:cubicBezTo>
                    <a:lnTo>
                      <a:pt x="15851" y="6723"/>
                    </a:lnTo>
                    <a:cubicBezTo>
                      <a:pt x="15446" y="8728"/>
                      <a:pt x="14817" y="9923"/>
                      <a:pt x="14142" y="9923"/>
                    </a:cubicBezTo>
                    <a:lnTo>
                      <a:pt x="3689" y="9923"/>
                    </a:lnTo>
                    <a:cubicBezTo>
                      <a:pt x="3118" y="9923"/>
                      <a:pt x="2567" y="9053"/>
                      <a:pt x="2166" y="7505"/>
                    </a:cubicBezTo>
                    <a:lnTo>
                      <a:pt x="2123" y="7343"/>
                    </a:lnTo>
                    <a:cubicBezTo>
                      <a:pt x="2081" y="7136"/>
                      <a:pt x="2034" y="6959"/>
                      <a:pt x="1980" y="6797"/>
                    </a:cubicBezTo>
                    <a:lnTo>
                      <a:pt x="1919" y="6561"/>
                    </a:lnTo>
                    <a:lnTo>
                      <a:pt x="1919" y="6620"/>
                    </a:lnTo>
                    <a:cubicBezTo>
                      <a:pt x="1807" y="6355"/>
                      <a:pt x="1676" y="6207"/>
                      <a:pt x="1537" y="6207"/>
                    </a:cubicBezTo>
                    <a:lnTo>
                      <a:pt x="1008" y="6207"/>
                    </a:lnTo>
                    <a:cubicBezTo>
                      <a:pt x="742" y="6207"/>
                      <a:pt x="499" y="6753"/>
                      <a:pt x="364" y="7623"/>
                    </a:cubicBezTo>
                    <a:lnTo>
                      <a:pt x="98" y="9377"/>
                    </a:lnTo>
                    <a:cubicBezTo>
                      <a:pt x="-33" y="10262"/>
                      <a:pt x="-33" y="11338"/>
                      <a:pt x="98" y="12223"/>
                    </a:cubicBezTo>
                    <a:lnTo>
                      <a:pt x="364" y="13977"/>
                    </a:lnTo>
                    <a:cubicBezTo>
                      <a:pt x="495" y="14862"/>
                      <a:pt x="742" y="15393"/>
                      <a:pt x="1008" y="15393"/>
                    </a:cubicBezTo>
                    <a:lnTo>
                      <a:pt x="1537" y="15393"/>
                    </a:lnTo>
                    <a:cubicBezTo>
                      <a:pt x="1676" y="15393"/>
                      <a:pt x="1803" y="15245"/>
                      <a:pt x="1919" y="14980"/>
                    </a:cubicBezTo>
                    <a:lnTo>
                      <a:pt x="1919" y="15039"/>
                    </a:lnTo>
                    <a:lnTo>
                      <a:pt x="1980" y="14803"/>
                    </a:lnTo>
                    <a:cubicBezTo>
                      <a:pt x="2034" y="14656"/>
                      <a:pt x="2081" y="14464"/>
                      <a:pt x="2123" y="14257"/>
                    </a:cubicBezTo>
                    <a:lnTo>
                      <a:pt x="2166" y="14095"/>
                    </a:lnTo>
                    <a:cubicBezTo>
                      <a:pt x="2571" y="12547"/>
                      <a:pt x="3118" y="11677"/>
                      <a:pt x="3689" y="11677"/>
                    </a:cubicBezTo>
                    <a:lnTo>
                      <a:pt x="14142" y="11677"/>
                    </a:lnTo>
                    <a:cubicBezTo>
                      <a:pt x="14678" y="11677"/>
                      <a:pt x="15372" y="13668"/>
                      <a:pt x="15747" y="14891"/>
                    </a:cubicBezTo>
                    <a:cubicBezTo>
                      <a:pt x="15885" y="15349"/>
                      <a:pt x="16001" y="15879"/>
                      <a:pt x="16094" y="16484"/>
                    </a:cubicBezTo>
                    <a:lnTo>
                      <a:pt x="16364" y="18268"/>
                    </a:lnTo>
                    <a:cubicBezTo>
                      <a:pt x="16676" y="20332"/>
                      <a:pt x="17251" y="21600"/>
                      <a:pt x="17876" y="21600"/>
                    </a:cubicBezTo>
                    <a:lnTo>
                      <a:pt x="19122" y="21600"/>
                    </a:lnTo>
                    <a:cubicBezTo>
                      <a:pt x="19746" y="21600"/>
                      <a:pt x="20321" y="20332"/>
                      <a:pt x="20634" y="18268"/>
                    </a:cubicBezTo>
                    <a:lnTo>
                      <a:pt x="21255" y="14140"/>
                    </a:lnTo>
                    <a:cubicBezTo>
                      <a:pt x="21567" y="12075"/>
                      <a:pt x="21567" y="9525"/>
                      <a:pt x="21255" y="7460"/>
                    </a:cubicBezTo>
                    <a:close/>
                    <a:moveTo>
                      <a:pt x="1815" y="11205"/>
                    </a:moveTo>
                    <a:lnTo>
                      <a:pt x="1629" y="12429"/>
                    </a:lnTo>
                    <a:cubicBezTo>
                      <a:pt x="1591" y="12680"/>
                      <a:pt x="1521" y="12827"/>
                      <a:pt x="1448" y="12827"/>
                    </a:cubicBezTo>
                    <a:lnTo>
                      <a:pt x="1078" y="12827"/>
                    </a:lnTo>
                    <a:cubicBezTo>
                      <a:pt x="1005" y="12827"/>
                      <a:pt x="935" y="12680"/>
                      <a:pt x="897" y="12429"/>
                    </a:cubicBezTo>
                    <a:lnTo>
                      <a:pt x="711" y="11205"/>
                    </a:lnTo>
                    <a:cubicBezTo>
                      <a:pt x="673" y="10955"/>
                      <a:pt x="673" y="10645"/>
                      <a:pt x="711" y="10409"/>
                    </a:cubicBezTo>
                    <a:lnTo>
                      <a:pt x="897" y="9186"/>
                    </a:lnTo>
                    <a:cubicBezTo>
                      <a:pt x="935" y="8935"/>
                      <a:pt x="1005" y="8787"/>
                      <a:pt x="1078" y="8787"/>
                    </a:cubicBezTo>
                    <a:lnTo>
                      <a:pt x="1448" y="8787"/>
                    </a:lnTo>
                    <a:cubicBezTo>
                      <a:pt x="1521" y="8787"/>
                      <a:pt x="1591" y="8935"/>
                      <a:pt x="1629" y="9186"/>
                    </a:cubicBezTo>
                    <a:lnTo>
                      <a:pt x="1815" y="10409"/>
                    </a:lnTo>
                    <a:cubicBezTo>
                      <a:pt x="1853" y="10645"/>
                      <a:pt x="1853" y="10955"/>
                      <a:pt x="1815" y="11205"/>
                    </a:cubicBezTo>
                    <a:close/>
                    <a:moveTo>
                      <a:pt x="20587" y="12665"/>
                    </a:moveTo>
                    <a:lnTo>
                      <a:pt x="19966" y="16793"/>
                    </a:lnTo>
                    <a:cubicBezTo>
                      <a:pt x="19793" y="17943"/>
                      <a:pt x="19469" y="18651"/>
                      <a:pt x="19122" y="18651"/>
                    </a:cubicBezTo>
                    <a:lnTo>
                      <a:pt x="17876" y="18651"/>
                    </a:lnTo>
                    <a:cubicBezTo>
                      <a:pt x="17529" y="18651"/>
                      <a:pt x="17205" y="17943"/>
                      <a:pt x="17031" y="16793"/>
                    </a:cubicBezTo>
                    <a:lnTo>
                      <a:pt x="16410" y="12665"/>
                    </a:lnTo>
                    <a:cubicBezTo>
                      <a:pt x="16236" y="11515"/>
                      <a:pt x="16236" y="10085"/>
                      <a:pt x="16410" y="8935"/>
                    </a:cubicBezTo>
                    <a:lnTo>
                      <a:pt x="17035" y="4807"/>
                    </a:lnTo>
                    <a:cubicBezTo>
                      <a:pt x="17208" y="3657"/>
                      <a:pt x="17532" y="2949"/>
                      <a:pt x="17880" y="2949"/>
                    </a:cubicBezTo>
                    <a:lnTo>
                      <a:pt x="19125" y="2949"/>
                    </a:lnTo>
                    <a:cubicBezTo>
                      <a:pt x="19473" y="2949"/>
                      <a:pt x="19797" y="3657"/>
                      <a:pt x="19970" y="4807"/>
                    </a:cubicBezTo>
                    <a:lnTo>
                      <a:pt x="20595" y="8935"/>
                    </a:lnTo>
                    <a:cubicBezTo>
                      <a:pt x="20761" y="10085"/>
                      <a:pt x="20761" y="11515"/>
                      <a:pt x="20587" y="12665"/>
                    </a:cubicBezTo>
                    <a:close/>
                  </a:path>
                </a:pathLst>
              </a:custGeom>
              <a:solidFill>
                <a:srgbClr val="0D9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E800381-A1F5-41A8-B7B1-E3203D7BDED6}"/>
                  </a:ext>
                </a:extLst>
              </p:cNvPr>
              <p:cNvSpPr txBox="1"/>
              <p:nvPr/>
            </p:nvSpPr>
            <p:spPr>
              <a:xfrm>
                <a:off x="823974" y="4353584"/>
                <a:ext cx="2165778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 algn="r" defTabSz="914400"/>
                <a:r>
                  <a:rPr lang="en-US" sz="1800" b="1" kern="0" noProof="1">
                    <a:solidFill>
                      <a:srgbClr val="0D95BC"/>
                    </a:solidFill>
                  </a:rPr>
                  <a:t>Retain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0819D66-C6C7-4FE6-867D-A1972149F102}"/>
                </a:ext>
              </a:extLst>
            </p:cNvPr>
            <p:cNvSpPr txBox="1"/>
            <p:nvPr/>
          </p:nvSpPr>
          <p:spPr>
            <a:xfrm>
              <a:off x="4513002" y="4358152"/>
              <a:ext cx="41870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4BB860-BE22-47C0-A2E5-CBE6185C85A1}"/>
              </a:ext>
            </a:extLst>
          </p:cNvPr>
          <p:cNvSpPr txBox="1"/>
          <p:nvPr/>
        </p:nvSpPr>
        <p:spPr>
          <a:xfrm>
            <a:off x="210111" y="168938"/>
            <a:ext cx="4863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The 6 R’s – Migration Strategies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269605-AA38-4670-AFC8-928C4C52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0" y="894303"/>
            <a:ext cx="8516960" cy="393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87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A769297-89FC-4E59-AAEE-F051FD3CC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034" y="1983016"/>
            <a:ext cx="4658335" cy="1177468"/>
          </a:xfrm>
        </p:spPr>
        <p:txBody>
          <a:bodyPr anchor="ctr"/>
          <a:lstStyle/>
          <a:p>
            <a:pPr algn="ctr"/>
            <a:r>
              <a:rPr lang="en-US" dirty="0"/>
              <a:t>Virtual Machine Migration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467095-1134-4490-86A7-7B0B7D0CF24B}"/>
              </a:ext>
            </a:extLst>
          </p:cNvPr>
          <p:cNvGrpSpPr/>
          <p:nvPr/>
        </p:nvGrpSpPr>
        <p:grpSpPr>
          <a:xfrm>
            <a:off x="5300785" y="1543484"/>
            <a:ext cx="2946400" cy="2946400"/>
            <a:chOff x="5245100" y="1098550"/>
            <a:chExt cx="2946400" cy="2946400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5A62608D-6DDE-4846-A8D3-DC0CF2DAF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5100" y="1098550"/>
              <a:ext cx="2946400" cy="2946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F36135-FBD5-4366-A99A-137CADF6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3197" y="1413332"/>
              <a:ext cx="984738" cy="984738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2DC0ED0-55A0-4388-BE1A-AD162E03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9100" y="1413332"/>
              <a:ext cx="984738" cy="984738"/>
            </a:xfrm>
            <a:prstGeom prst="rect">
              <a:avLst/>
            </a:prstGeom>
          </p:spPr>
        </p:pic>
      </p:grp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305CA96-FC98-4345-955E-785189C8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888" y="644346"/>
            <a:ext cx="1452194" cy="12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0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190A83-2FC6-4CD2-91F4-4E829BC05A61}"/>
              </a:ext>
            </a:extLst>
          </p:cNvPr>
          <p:cNvSpPr txBox="1"/>
          <p:nvPr/>
        </p:nvSpPr>
        <p:spPr>
          <a:xfrm>
            <a:off x="210111" y="168938"/>
            <a:ext cx="412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Virtual Machine Migration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D06948-0F64-402E-AFA4-0BC727F79C53}"/>
              </a:ext>
            </a:extLst>
          </p:cNvPr>
          <p:cNvSpPr/>
          <p:nvPr/>
        </p:nvSpPr>
        <p:spPr>
          <a:xfrm>
            <a:off x="2522136" y="1072656"/>
            <a:ext cx="4099728" cy="43238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Migrating your local Virtual Machine to Amazon EC2 </a:t>
            </a:r>
          </a:p>
        </p:txBody>
      </p: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0E3A8ACD-5805-4CC8-9AC4-C657E73EF014}"/>
              </a:ext>
            </a:extLst>
          </p:cNvPr>
          <p:cNvGrpSpPr/>
          <p:nvPr/>
        </p:nvGrpSpPr>
        <p:grpSpPr>
          <a:xfrm>
            <a:off x="752753" y="1407273"/>
            <a:ext cx="7971890" cy="3388618"/>
            <a:chOff x="943671" y="1458241"/>
            <a:chExt cx="7971890" cy="3388618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1DEC1023-EE1D-4162-8272-923F4D11A0E5}"/>
                </a:ext>
              </a:extLst>
            </p:cNvPr>
            <p:cNvGrpSpPr/>
            <p:nvPr/>
          </p:nvGrpSpPr>
          <p:grpSpPr>
            <a:xfrm>
              <a:off x="943671" y="2034310"/>
              <a:ext cx="7971890" cy="2812549"/>
              <a:chOff x="943671" y="2034310"/>
              <a:chExt cx="7971890" cy="281254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8BD6D91-2447-4993-8723-8C6A6583A167}"/>
                  </a:ext>
                </a:extLst>
              </p:cNvPr>
              <p:cNvGrpSpPr/>
              <p:nvPr/>
            </p:nvGrpSpPr>
            <p:grpSpPr>
              <a:xfrm>
                <a:off x="1083023" y="2034310"/>
                <a:ext cx="1570192" cy="2073865"/>
                <a:chOff x="988871" y="1846317"/>
                <a:chExt cx="1570192" cy="2073865"/>
              </a:xfrm>
            </p:grpSpPr>
            <p:pic>
              <p:nvPicPr>
                <p:cNvPr id="5" name="Picture 4" descr="A picture containing display&#10;&#10;Description automatically generated">
                  <a:extLst>
                    <a:ext uri="{FF2B5EF4-FFF2-40B4-BE49-F238E27FC236}">
                      <a16:creationId xmlns:a16="http://schemas.microsoft.com/office/drawing/2014/main" id="{B445DCEE-B7FA-4D6C-9C12-01010DA9D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88871" y="2349990"/>
                  <a:ext cx="1570192" cy="1570192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548ACEBE-B0BB-4023-BF1B-1DAAE927FA9E}"/>
                    </a:ext>
                  </a:extLst>
                </p:cNvPr>
                <p:cNvGrpSpPr/>
                <p:nvPr/>
              </p:nvGrpSpPr>
              <p:grpSpPr>
                <a:xfrm>
                  <a:off x="1194965" y="1846317"/>
                  <a:ext cx="1158004" cy="478414"/>
                  <a:chOff x="1046495" y="1765930"/>
                  <a:chExt cx="1158004" cy="478414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F6918A96-BF08-46F0-B46C-46BA4D5D0F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46495" y="1765930"/>
                    <a:ext cx="478414" cy="47841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E12B9267-2791-48C5-8C75-DA21FEDE1C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726085" y="1765930"/>
                    <a:ext cx="478414" cy="47841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7" name="Picture 16" descr="A picture containing display&#10;&#10;Description automatically generated">
                <a:extLst>
                  <a:ext uri="{FF2B5EF4-FFF2-40B4-BE49-F238E27FC236}">
                    <a16:creationId xmlns:a16="http://schemas.microsoft.com/office/drawing/2014/main" id="{662077F2-5C74-4B7B-9C66-B8AAB5DFB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4119824" y="2870903"/>
                <a:ext cx="904352" cy="904352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pic>
            <p:nvPicPr>
              <p:cNvPr id="20" name="Picture 19" descr="A picture containing display&#10;&#10;Description automatically generated">
                <a:extLst>
                  <a:ext uri="{FF2B5EF4-FFF2-40B4-BE49-F238E27FC236}">
                    <a16:creationId xmlns:a16="http://schemas.microsoft.com/office/drawing/2014/main" id="{C4972D9F-1886-46C0-8BD6-4D3924C3F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09548" y="2232206"/>
                <a:ext cx="638698" cy="638698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display&#10;&#10;Description automatically generated">
                <a:extLst>
                  <a:ext uri="{FF2B5EF4-FFF2-40B4-BE49-F238E27FC236}">
                    <a16:creationId xmlns:a16="http://schemas.microsoft.com/office/drawing/2014/main" id="{A5381DEC-C016-4F21-93EB-C95B3A99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12621" y="3003730"/>
                <a:ext cx="638698" cy="638698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display&#10;&#10;Description automatically generated">
                <a:extLst>
                  <a:ext uri="{FF2B5EF4-FFF2-40B4-BE49-F238E27FC236}">
                    <a16:creationId xmlns:a16="http://schemas.microsoft.com/office/drawing/2014/main" id="{130100E4-5773-4D10-B2E4-294B855D3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09548" y="3775254"/>
                <a:ext cx="638698" cy="638698"/>
              </a:xfrm>
              <a:prstGeom prst="rect">
                <a:avLst/>
              </a:prstGeom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297786C-7D35-4C80-9C9F-AD5FA69C2186}"/>
                  </a:ext>
                </a:extLst>
              </p:cNvPr>
              <p:cNvCxnSpPr>
                <a:cxnSpLocks/>
                <a:stCxn id="5" idx="3"/>
                <a:endCxn id="17" idx="1"/>
              </p:cNvCxnSpPr>
              <p:nvPr/>
            </p:nvCxnSpPr>
            <p:spPr>
              <a:xfrm>
                <a:off x="2653215" y="3323079"/>
                <a:ext cx="1466609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BE17478-E7F8-4721-8CF2-4E5C2189E146}"/>
                  </a:ext>
                </a:extLst>
              </p:cNvPr>
              <p:cNvCxnSpPr>
                <a:cxnSpLocks/>
                <a:stCxn id="17" idx="3"/>
                <a:endCxn id="21" idx="1"/>
              </p:cNvCxnSpPr>
              <p:nvPr/>
            </p:nvCxnSpPr>
            <p:spPr>
              <a:xfrm>
                <a:off x="5024176" y="3323079"/>
                <a:ext cx="2288445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93695A1-7397-4A63-90E7-AEC3DFEDA034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 flipV="1">
                <a:off x="5024176" y="2551555"/>
                <a:ext cx="2285372" cy="77152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0DB1004-542B-4282-B512-E8C1CEE33C74}"/>
                  </a:ext>
                </a:extLst>
              </p:cNvPr>
              <p:cNvCxnSpPr>
                <a:cxnSpLocks/>
                <a:stCxn id="17" idx="3"/>
                <a:endCxn id="22" idx="1"/>
              </p:cNvCxnSpPr>
              <p:nvPr/>
            </p:nvCxnSpPr>
            <p:spPr>
              <a:xfrm>
                <a:off x="5024176" y="3323079"/>
                <a:ext cx="2285372" cy="77152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92A62FA6-94BD-4082-B11E-3FB6D5A8702F}"/>
                  </a:ext>
                </a:extLst>
              </p:cNvPr>
              <p:cNvSpPr/>
              <p:nvPr/>
            </p:nvSpPr>
            <p:spPr>
              <a:xfrm>
                <a:off x="6993106" y="2122388"/>
                <a:ext cx="1271582" cy="2381972"/>
              </a:xfrm>
              <a:prstGeom prst="roundRect">
                <a:avLst/>
              </a:prstGeom>
              <a:noFill/>
              <a:ln w="28575">
                <a:solidFill>
                  <a:srgbClr val="F7982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1EFA9BD-53EA-4CBB-80C1-475089930767}"/>
                  </a:ext>
                </a:extLst>
              </p:cNvPr>
              <p:cNvSpPr txBox="1"/>
              <p:nvPr/>
            </p:nvSpPr>
            <p:spPr>
              <a:xfrm>
                <a:off x="943671" y="4073411"/>
                <a:ext cx="184889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Local Virtual Machine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1A0825-DB52-4110-9536-33C547FDD166}"/>
                  </a:ext>
                </a:extLst>
              </p:cNvPr>
              <p:cNvSpPr txBox="1"/>
              <p:nvPr/>
            </p:nvSpPr>
            <p:spPr>
              <a:xfrm>
                <a:off x="3647552" y="4113870"/>
                <a:ext cx="184889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Imported AMI</a:t>
                </a:r>
              </a:p>
            </p:txBody>
          </p:sp>
          <p:grpSp>
            <p:nvGrpSpPr>
              <p:cNvPr id="2048" name="Group 2047">
                <a:extLst>
                  <a:ext uri="{FF2B5EF4-FFF2-40B4-BE49-F238E27FC236}">
                    <a16:creationId xmlns:a16="http://schemas.microsoft.com/office/drawing/2014/main" id="{8A6B6B70-1C31-494A-9D89-52DA1FB531B8}"/>
                  </a:ext>
                </a:extLst>
              </p:cNvPr>
              <p:cNvGrpSpPr/>
              <p:nvPr/>
            </p:nvGrpSpPr>
            <p:grpSpPr>
              <a:xfrm>
                <a:off x="4839098" y="2744486"/>
                <a:ext cx="364010" cy="364010"/>
                <a:chOff x="4076045" y="1779029"/>
                <a:chExt cx="1092200" cy="109220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E405FC3-C034-4624-8133-7FB8AD985594}"/>
                    </a:ext>
                  </a:extLst>
                </p:cNvPr>
                <p:cNvSpPr/>
                <p:nvPr/>
              </p:nvSpPr>
              <p:spPr>
                <a:xfrm>
                  <a:off x="4212237" y="2021547"/>
                  <a:ext cx="803896" cy="5901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2056" name="Picture 8" descr="Image result for aws ami logo">
                  <a:extLst>
                    <a:ext uri="{FF2B5EF4-FFF2-40B4-BE49-F238E27FC236}">
                      <a16:creationId xmlns:a16="http://schemas.microsoft.com/office/drawing/2014/main" id="{88F9C46D-1346-4264-AA3B-70E7DA3AF7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6045" y="1779029"/>
                  <a:ext cx="1092200" cy="1092200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accent2">
                      <a:lumMod val="20000"/>
                      <a:lumOff val="80000"/>
                      <a:alpha val="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0F1288-7AF2-4CF6-9F18-6AA28E57803B}"/>
                  </a:ext>
                </a:extLst>
              </p:cNvPr>
              <p:cNvSpPr txBox="1"/>
              <p:nvPr/>
            </p:nvSpPr>
            <p:spPr>
              <a:xfrm>
                <a:off x="6342233" y="4546777"/>
                <a:ext cx="257332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Multiple EC2 instances launched</a:t>
                </a:r>
              </a:p>
            </p:txBody>
          </p:sp>
        </p:grpSp>
        <p:pic>
          <p:nvPicPr>
            <p:cNvPr id="2050" name="Picture 2" descr="Image result for aws logo">
              <a:extLst>
                <a:ext uri="{FF2B5EF4-FFF2-40B4-BE49-F238E27FC236}">
                  <a16:creationId xmlns:a16="http://schemas.microsoft.com/office/drawing/2014/main" id="{4F05A0CC-940F-4BB0-BD9B-BF2E2E96B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475" y="1458241"/>
              <a:ext cx="1229086" cy="1229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744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190A83-2FC6-4CD2-91F4-4E829BC05A61}"/>
              </a:ext>
            </a:extLst>
          </p:cNvPr>
          <p:cNvSpPr txBox="1"/>
          <p:nvPr/>
        </p:nvSpPr>
        <p:spPr>
          <a:xfrm>
            <a:off x="210111" y="168938"/>
            <a:ext cx="412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Virtual Machine Migration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D06948-0F64-402E-AFA4-0BC727F79C53}"/>
              </a:ext>
            </a:extLst>
          </p:cNvPr>
          <p:cNvSpPr/>
          <p:nvPr/>
        </p:nvSpPr>
        <p:spPr>
          <a:xfrm>
            <a:off x="3717890" y="1065325"/>
            <a:ext cx="1708220" cy="4226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How to migrate?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D977A-953C-488C-BDF7-A870EEB20BCF}"/>
              </a:ext>
            </a:extLst>
          </p:cNvPr>
          <p:cNvGrpSpPr/>
          <p:nvPr/>
        </p:nvGrpSpPr>
        <p:grpSpPr>
          <a:xfrm>
            <a:off x="1110795" y="1723970"/>
            <a:ext cx="6922410" cy="2996696"/>
            <a:chOff x="694242" y="1723970"/>
            <a:chExt cx="6922410" cy="299669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F04B062-1929-49EE-BD71-9B9BC08D4101}"/>
                </a:ext>
              </a:extLst>
            </p:cNvPr>
            <p:cNvSpPr/>
            <p:nvPr/>
          </p:nvSpPr>
          <p:spPr>
            <a:xfrm>
              <a:off x="694242" y="1723970"/>
              <a:ext cx="6922410" cy="29966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FF962C-BA41-4AC2-ADF8-237E8840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2010459"/>
              <a:ext cx="284965" cy="28496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6509880-8DFB-407A-AD1F-0363D3158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2536799"/>
              <a:ext cx="284965" cy="2849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B1CC35A-824B-40C8-A969-958ED8DE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3063138"/>
              <a:ext cx="284965" cy="28496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4670DC2-B9D7-49DE-82C4-AC5B1A1F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3589478"/>
              <a:ext cx="284965" cy="28496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2B7AC67-3DDF-45F2-A76E-E435FA3B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4115817"/>
              <a:ext cx="284965" cy="28496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8FE6A9-8985-4C57-8730-04DB4534E68B}"/>
                </a:ext>
              </a:extLst>
            </p:cNvPr>
            <p:cNvSpPr txBox="1"/>
            <p:nvPr/>
          </p:nvSpPr>
          <p:spPr>
            <a:xfrm>
              <a:off x="1315624" y="1929656"/>
              <a:ext cx="618044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dirty="0"/>
                <a:t>Download and Install AWS CLI</a:t>
              </a:r>
            </a:p>
            <a:p>
              <a:endParaRPr lang="en-IN" sz="1800" dirty="0"/>
            </a:p>
            <a:p>
              <a:r>
                <a:rPr lang="en-IN" sz="1800" dirty="0"/>
                <a:t>Export your local VM as a VMDK file and upload it to a S3 bucket</a:t>
              </a:r>
            </a:p>
            <a:p>
              <a:endParaRPr lang="en-IN" sz="1800" dirty="0"/>
            </a:p>
            <a:p>
              <a:r>
                <a:rPr lang="en-IN" sz="1800" dirty="0"/>
                <a:t>Import the VM using commands</a:t>
              </a:r>
            </a:p>
            <a:p>
              <a:endParaRPr lang="en-IN" sz="1800" dirty="0"/>
            </a:p>
            <a:p>
              <a:r>
                <a:rPr lang="en-IN" sz="1800" dirty="0"/>
                <a:t>Monitor your Import task until you see an AMI</a:t>
              </a:r>
            </a:p>
            <a:p>
              <a:endParaRPr lang="en-IN" sz="1800" dirty="0"/>
            </a:p>
            <a:p>
              <a:r>
                <a:rPr lang="en-IN" sz="1800" dirty="0"/>
                <a:t>Launch Virtual Machines with AMI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12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A769297-89FC-4E59-AAEE-F051FD3CC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077" y="1983016"/>
            <a:ext cx="4658335" cy="1177468"/>
          </a:xfrm>
        </p:spPr>
        <p:txBody>
          <a:bodyPr anchor="ctr"/>
          <a:lstStyle/>
          <a:p>
            <a:pPr algn="ctr"/>
            <a:r>
              <a:rPr lang="pt-BR" dirty="0"/>
              <a:t>DEMO 1: </a:t>
            </a:r>
          </a:p>
          <a:p>
            <a:pPr algn="ctr"/>
            <a:r>
              <a:rPr lang="pt-BR" dirty="0"/>
              <a:t>Local VM Migration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C561091-77FE-4073-93A4-5DB1210A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83B285"/>
              </a:clrFrom>
              <a:clrTo>
                <a:srgbClr val="83B285">
                  <a:alpha val="0"/>
                </a:srgbClr>
              </a:clrTo>
            </a:clrChange>
          </a:blip>
          <a:srcRect l="28729" t="19729" r="16337" b="8302"/>
          <a:stretch/>
        </p:blipFill>
        <p:spPr>
          <a:xfrm>
            <a:off x="5121481" y="1004835"/>
            <a:ext cx="3593620" cy="31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2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190A83-2FC6-4CD2-91F4-4E829BC05A61}"/>
              </a:ext>
            </a:extLst>
          </p:cNvPr>
          <p:cNvSpPr txBox="1"/>
          <p:nvPr/>
        </p:nvSpPr>
        <p:spPr>
          <a:xfrm>
            <a:off x="210110" y="168938"/>
            <a:ext cx="470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</a:rPr>
              <a:t>Demo 1: Local VM Migration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D485B0-2622-4266-A9FA-7158FD6C1E6A}"/>
              </a:ext>
            </a:extLst>
          </p:cNvPr>
          <p:cNvGrpSpPr/>
          <p:nvPr/>
        </p:nvGrpSpPr>
        <p:grpSpPr>
          <a:xfrm>
            <a:off x="332024" y="1645901"/>
            <a:ext cx="1735563" cy="1735564"/>
            <a:chOff x="1274361" y="1970193"/>
            <a:chExt cx="2368726" cy="23687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38C8CDE-FEB9-4151-B5F1-B0E4A735E4CE}"/>
                </a:ext>
              </a:extLst>
            </p:cNvPr>
            <p:cNvGrpSpPr/>
            <p:nvPr/>
          </p:nvGrpSpPr>
          <p:grpSpPr>
            <a:xfrm>
              <a:off x="1274361" y="1970193"/>
              <a:ext cx="2368726" cy="2368724"/>
              <a:chOff x="345447" y="1041278"/>
              <a:chExt cx="4226553" cy="422655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19B2981-85FD-4402-BC41-B28E32252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5447" y="1041278"/>
                <a:ext cx="4226553" cy="422655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F492685-9350-47A1-9CCA-9A57A921801D}"/>
                  </a:ext>
                </a:extLst>
              </p:cNvPr>
              <p:cNvSpPr/>
              <p:nvPr/>
            </p:nvSpPr>
            <p:spPr>
              <a:xfrm>
                <a:off x="509393" y="1342140"/>
                <a:ext cx="3898661" cy="257115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34DEFA-7D8C-4CEA-A013-F638FDCA8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1073" y="2311012"/>
              <a:ext cx="1085222" cy="1085221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2445A1-899F-45B9-8D5A-462BAA2D3512}"/>
              </a:ext>
            </a:extLst>
          </p:cNvPr>
          <p:cNvCxnSpPr>
            <a:cxnSpLocks/>
            <a:stCxn id="5" idx="3"/>
            <a:endCxn id="5122" idx="1"/>
          </p:cNvCxnSpPr>
          <p:nvPr/>
        </p:nvCxnSpPr>
        <p:spPr>
          <a:xfrm flipV="1">
            <a:off x="2067587" y="2511724"/>
            <a:ext cx="922046" cy="1959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Image result for s3 bucket with objects logo">
            <a:extLst>
              <a:ext uri="{FF2B5EF4-FFF2-40B4-BE49-F238E27FC236}">
                <a16:creationId xmlns:a16="http://schemas.microsoft.com/office/drawing/2014/main" id="{034156C2-92FA-4FD8-9488-26A70EC7C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33" y="1893660"/>
            <a:ext cx="1195672" cy="12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BE2D7E-F6E5-40AF-893A-1B2666C992DF}"/>
              </a:ext>
            </a:extLst>
          </p:cNvPr>
          <p:cNvCxnSpPr>
            <a:cxnSpLocks/>
            <a:stCxn id="5122" idx="3"/>
            <a:endCxn id="54" idx="1"/>
          </p:cNvCxnSpPr>
          <p:nvPr/>
        </p:nvCxnSpPr>
        <p:spPr>
          <a:xfrm>
            <a:off x="4185305" y="2511724"/>
            <a:ext cx="922046" cy="1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8" descr="Image result for aws ami logo">
            <a:extLst>
              <a:ext uri="{FF2B5EF4-FFF2-40B4-BE49-F238E27FC236}">
                <a16:creationId xmlns:a16="http://schemas.microsoft.com/office/drawing/2014/main" id="{CBFD7DAC-D47B-4FEE-8248-BC6E6BFF7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74" t="8720" r="10638" b="8996"/>
          <a:stretch/>
        </p:blipFill>
        <p:spPr bwMode="auto">
          <a:xfrm>
            <a:off x="5107351" y="1930817"/>
            <a:ext cx="1139298" cy="116181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2">
                <a:lumMod val="20000"/>
                <a:lumOff val="80000"/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6C64C01-036C-49B7-9C1C-E0CA177A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566" y="1724413"/>
            <a:ext cx="434185" cy="434185"/>
          </a:xfrm>
          <a:prstGeom prst="rect">
            <a:avLst/>
          </a:prstGeom>
        </p:spPr>
      </p:pic>
      <p:pic>
        <p:nvPicPr>
          <p:cNvPr id="5128" name="Picture 8" descr="Image result for aws ec2 logo vector">
            <a:extLst>
              <a:ext uri="{FF2B5EF4-FFF2-40B4-BE49-F238E27FC236}">
                <a16:creationId xmlns:a16="http://schemas.microsoft.com/office/drawing/2014/main" id="{6D1C7969-F1D8-4136-865E-C48099BB7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8052" r="36102" b="36050"/>
          <a:stretch/>
        </p:blipFill>
        <p:spPr bwMode="auto">
          <a:xfrm>
            <a:off x="7434386" y="1784703"/>
            <a:ext cx="1144535" cy="145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51F27C-9F30-4197-BEF1-D99275BBD819}"/>
              </a:ext>
            </a:extLst>
          </p:cNvPr>
          <p:cNvCxnSpPr>
            <a:cxnSpLocks/>
            <a:stCxn id="54" idx="3"/>
            <a:endCxn id="5128" idx="1"/>
          </p:cNvCxnSpPr>
          <p:nvPr/>
        </p:nvCxnSpPr>
        <p:spPr>
          <a:xfrm>
            <a:off x="6246649" y="2511725"/>
            <a:ext cx="1187737" cy="1958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D22BA8A-1712-4C7C-80B8-C19917760D23}"/>
              </a:ext>
            </a:extLst>
          </p:cNvPr>
          <p:cNvSpPr txBox="1"/>
          <p:nvPr/>
        </p:nvSpPr>
        <p:spPr>
          <a:xfrm>
            <a:off x="399346" y="3320605"/>
            <a:ext cx="16009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Ubuntu Server Local VM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9D7BB22-A861-476D-8236-18CDAEFF6873}"/>
              </a:ext>
            </a:extLst>
          </p:cNvPr>
          <p:cNvSpPr txBox="1"/>
          <p:nvPr/>
        </p:nvSpPr>
        <p:spPr>
          <a:xfrm>
            <a:off x="2113517" y="2570444"/>
            <a:ext cx="822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i="1" dirty="0"/>
              <a:t>Upload VMDK file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898273-F546-4177-A29A-2F2F5144AB81}"/>
              </a:ext>
            </a:extLst>
          </p:cNvPr>
          <p:cNvSpPr txBox="1"/>
          <p:nvPr/>
        </p:nvSpPr>
        <p:spPr>
          <a:xfrm>
            <a:off x="4048859" y="2571346"/>
            <a:ext cx="1053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i="1" dirty="0"/>
              <a:t>Use VMDK file to create AMI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51B0A7-C35D-4376-A197-2B1C24A7F629}"/>
              </a:ext>
            </a:extLst>
          </p:cNvPr>
          <p:cNvSpPr txBox="1"/>
          <p:nvPr/>
        </p:nvSpPr>
        <p:spPr>
          <a:xfrm>
            <a:off x="6174915" y="2589136"/>
            <a:ext cx="13312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i="1" dirty="0"/>
              <a:t>Use AMI to create EC2 instances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E828B4-8E92-4852-8DCD-1C5D80A0C752}"/>
              </a:ext>
            </a:extLst>
          </p:cNvPr>
          <p:cNvSpPr txBox="1"/>
          <p:nvPr/>
        </p:nvSpPr>
        <p:spPr>
          <a:xfrm>
            <a:off x="2782146" y="3320605"/>
            <a:ext cx="1610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S3 bucket with VMDK file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3D3B6E-2702-42FF-BE67-519535CB1CBD}"/>
              </a:ext>
            </a:extLst>
          </p:cNvPr>
          <p:cNvSpPr txBox="1"/>
          <p:nvPr/>
        </p:nvSpPr>
        <p:spPr>
          <a:xfrm>
            <a:off x="4871677" y="3320605"/>
            <a:ext cx="1610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Created AMI for local VM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79F85A-5CC0-411D-9E47-16D54B440476}"/>
              </a:ext>
            </a:extLst>
          </p:cNvPr>
          <p:cNvSpPr txBox="1"/>
          <p:nvPr/>
        </p:nvSpPr>
        <p:spPr>
          <a:xfrm>
            <a:off x="7201330" y="3320605"/>
            <a:ext cx="1610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EC2 instance launched using AMI</a:t>
            </a:r>
          </a:p>
        </p:txBody>
      </p:sp>
    </p:spTree>
    <p:extLst>
      <p:ext uri="{BB962C8B-B14F-4D97-AF65-F5344CB8AC3E}">
        <p14:creationId xmlns:p14="http://schemas.microsoft.com/office/powerpoint/2010/main" val="51399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B40E6B1-DBBC-4503-873C-A3970BBFE929}"/>
              </a:ext>
            </a:extLst>
          </p:cNvPr>
          <p:cNvGrpSpPr/>
          <p:nvPr/>
        </p:nvGrpSpPr>
        <p:grpSpPr>
          <a:xfrm>
            <a:off x="956378" y="1178302"/>
            <a:ext cx="2972527" cy="548640"/>
            <a:chOff x="1272890" y="1448670"/>
            <a:chExt cx="2972527" cy="5486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4038BEC-6EE9-4ED5-86A5-0039619CB47D}"/>
                </a:ext>
              </a:extLst>
            </p:cNvPr>
            <p:cNvSpPr/>
            <p:nvPr/>
          </p:nvSpPr>
          <p:spPr>
            <a:xfrm>
              <a:off x="1272890" y="1448670"/>
              <a:ext cx="548639" cy="5486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01</a:t>
              </a:r>
            </a:p>
          </p:txBody>
        </p:sp>
        <p:sp>
          <p:nvSpPr>
            <p:cNvPr id="7" name="TextBox 61">
              <a:extLst>
                <a:ext uri="{FF2B5EF4-FFF2-40B4-BE49-F238E27FC236}">
                  <a16:creationId xmlns:a16="http://schemas.microsoft.com/office/drawing/2014/main" id="{BD9D355B-81D3-4BF7-99EE-9E57AD5D5408}"/>
                </a:ext>
              </a:extLst>
            </p:cNvPr>
            <p:cNvSpPr txBox="1"/>
            <p:nvPr/>
          </p:nvSpPr>
          <p:spPr>
            <a:xfrm>
              <a:off x="1844409" y="1565870"/>
              <a:ext cx="2401008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What is Cloud Migration?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50639-F2F4-4F22-850A-AA9423345568}"/>
              </a:ext>
            </a:extLst>
          </p:cNvPr>
          <p:cNvGrpSpPr/>
          <p:nvPr/>
        </p:nvGrpSpPr>
        <p:grpSpPr>
          <a:xfrm>
            <a:off x="4861039" y="1938655"/>
            <a:ext cx="2976675" cy="548640"/>
            <a:chOff x="1281617" y="2626158"/>
            <a:chExt cx="2970692" cy="5486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3C3767-CBA7-428A-8355-E9ECE4196BDB}"/>
                </a:ext>
              </a:extLst>
            </p:cNvPr>
            <p:cNvSpPr/>
            <p:nvPr/>
          </p:nvSpPr>
          <p:spPr>
            <a:xfrm>
              <a:off x="1281617" y="2626158"/>
              <a:ext cx="542656" cy="54864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04</a:t>
              </a:r>
            </a:p>
          </p:txBody>
        </p:sp>
        <p:sp>
          <p:nvSpPr>
            <p:cNvPr id="10" name="TextBox 63">
              <a:extLst>
                <a:ext uri="{FF2B5EF4-FFF2-40B4-BE49-F238E27FC236}">
                  <a16:creationId xmlns:a16="http://schemas.microsoft.com/office/drawing/2014/main" id="{917DE544-DA35-477A-8C72-95DAC855E520}"/>
                </a:ext>
              </a:extLst>
            </p:cNvPr>
            <p:cNvSpPr txBox="1"/>
            <p:nvPr/>
          </p:nvSpPr>
          <p:spPr>
            <a:xfrm>
              <a:off x="1824273" y="2753009"/>
              <a:ext cx="2428036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6 ‘R’s Migration Strategy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9F9B4D-22B0-4998-B71C-A531812FA66E}"/>
              </a:ext>
            </a:extLst>
          </p:cNvPr>
          <p:cNvGrpSpPr/>
          <p:nvPr/>
        </p:nvGrpSpPr>
        <p:grpSpPr>
          <a:xfrm>
            <a:off x="4867022" y="1156650"/>
            <a:ext cx="3311873" cy="548640"/>
            <a:chOff x="5295453" y="1381220"/>
            <a:chExt cx="3311873" cy="5486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154A71-A1B9-42BF-8069-BCD2C489EE97}"/>
                </a:ext>
              </a:extLst>
            </p:cNvPr>
            <p:cNvSpPr/>
            <p:nvPr/>
          </p:nvSpPr>
          <p:spPr>
            <a:xfrm>
              <a:off x="5295453" y="1381220"/>
              <a:ext cx="537766" cy="54864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02</a:t>
              </a:r>
            </a:p>
          </p:txBody>
        </p:sp>
        <p:sp>
          <p:nvSpPr>
            <p:cNvPr id="13" name="TextBox 67">
              <a:extLst>
                <a:ext uri="{FF2B5EF4-FFF2-40B4-BE49-F238E27FC236}">
                  <a16:creationId xmlns:a16="http://schemas.microsoft.com/office/drawing/2014/main" id="{3EEF88D5-430F-4BC0-AF49-C08511D55B4B}"/>
                </a:ext>
              </a:extLst>
            </p:cNvPr>
            <p:cNvSpPr txBox="1"/>
            <p:nvPr/>
          </p:nvSpPr>
          <p:spPr>
            <a:xfrm>
              <a:off x="5863146" y="1498420"/>
              <a:ext cx="2744180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Why Migration is important?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4816BB-EB07-4894-AFCC-D88450132E23}"/>
              </a:ext>
            </a:extLst>
          </p:cNvPr>
          <p:cNvGrpSpPr/>
          <p:nvPr/>
        </p:nvGrpSpPr>
        <p:grpSpPr>
          <a:xfrm>
            <a:off x="956379" y="2675972"/>
            <a:ext cx="2200898" cy="548640"/>
            <a:chOff x="1273980" y="3700600"/>
            <a:chExt cx="2200898" cy="5486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B72DBE-70E2-4CD2-AC6D-E1803F61F12C}"/>
                </a:ext>
              </a:extLst>
            </p:cNvPr>
            <p:cNvSpPr/>
            <p:nvPr/>
          </p:nvSpPr>
          <p:spPr>
            <a:xfrm>
              <a:off x="1273980" y="3700600"/>
              <a:ext cx="548639" cy="54864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05</a:t>
              </a:r>
            </a:p>
          </p:txBody>
        </p:sp>
        <p:sp>
          <p:nvSpPr>
            <p:cNvPr id="16" name="TextBox 69">
              <a:extLst>
                <a:ext uri="{FF2B5EF4-FFF2-40B4-BE49-F238E27FC236}">
                  <a16:creationId xmlns:a16="http://schemas.microsoft.com/office/drawing/2014/main" id="{87BD60AF-07F5-44D8-92C1-54C746B6D634}"/>
                </a:ext>
              </a:extLst>
            </p:cNvPr>
            <p:cNvSpPr txBox="1"/>
            <p:nvPr/>
          </p:nvSpPr>
          <p:spPr>
            <a:xfrm>
              <a:off x="1838969" y="3830726"/>
              <a:ext cx="1635909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VM Migration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5810FC-CA76-4C49-91D8-5F28025FBF7D}"/>
              </a:ext>
            </a:extLst>
          </p:cNvPr>
          <p:cNvGrpSpPr/>
          <p:nvPr/>
        </p:nvGrpSpPr>
        <p:grpSpPr>
          <a:xfrm>
            <a:off x="956378" y="1938655"/>
            <a:ext cx="3320600" cy="548640"/>
            <a:chOff x="5286727" y="2562118"/>
            <a:chExt cx="3320600" cy="5486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45F6DB-B414-44D3-9B90-1CA4BB351B23}"/>
                </a:ext>
              </a:extLst>
            </p:cNvPr>
            <p:cNvSpPr/>
            <p:nvPr/>
          </p:nvSpPr>
          <p:spPr>
            <a:xfrm>
              <a:off x="5286727" y="2562118"/>
              <a:ext cx="548639" cy="54864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03</a:t>
              </a:r>
            </a:p>
          </p:txBody>
        </p:sp>
        <p:sp>
          <p:nvSpPr>
            <p:cNvPr id="19" name="TextBox 73">
              <a:extLst>
                <a:ext uri="{FF2B5EF4-FFF2-40B4-BE49-F238E27FC236}">
                  <a16:creationId xmlns:a16="http://schemas.microsoft.com/office/drawing/2014/main" id="{055F6B8A-7531-4A79-B68F-2BE0921EDBAD}"/>
                </a:ext>
              </a:extLst>
            </p:cNvPr>
            <p:cNvSpPr txBox="1"/>
            <p:nvPr/>
          </p:nvSpPr>
          <p:spPr>
            <a:xfrm>
              <a:off x="5854979" y="2679633"/>
              <a:ext cx="2752348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Migration Process in AWS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AEE856-09B2-43DD-A52C-7C2E07ADFC4E}"/>
              </a:ext>
            </a:extLst>
          </p:cNvPr>
          <p:cNvGrpSpPr/>
          <p:nvPr/>
        </p:nvGrpSpPr>
        <p:grpSpPr>
          <a:xfrm>
            <a:off x="4867022" y="2681466"/>
            <a:ext cx="3299351" cy="548640"/>
            <a:chOff x="5306883" y="3651518"/>
            <a:chExt cx="3299351" cy="5486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0A4B97-8FD8-4E19-A1F0-46762702AD8D}"/>
                </a:ext>
              </a:extLst>
            </p:cNvPr>
            <p:cNvSpPr/>
            <p:nvPr/>
          </p:nvSpPr>
          <p:spPr>
            <a:xfrm>
              <a:off x="5306883" y="3651518"/>
              <a:ext cx="548640" cy="5486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06</a:t>
              </a:r>
            </a:p>
          </p:txBody>
        </p:sp>
        <p:sp>
          <p:nvSpPr>
            <p:cNvPr id="22" name="TextBox 75">
              <a:extLst>
                <a:ext uri="{FF2B5EF4-FFF2-40B4-BE49-F238E27FC236}">
                  <a16:creationId xmlns:a16="http://schemas.microsoft.com/office/drawing/2014/main" id="{F22D0EDA-C041-42C2-ABBB-401084A46102}"/>
                </a:ext>
              </a:extLst>
            </p:cNvPr>
            <p:cNvSpPr txBox="1"/>
            <p:nvPr/>
          </p:nvSpPr>
          <p:spPr>
            <a:xfrm>
              <a:off x="5862054" y="3763276"/>
              <a:ext cx="2744180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DEMO 1: Local VM Migration</a:t>
              </a:r>
            </a:p>
          </p:txBody>
        </p:sp>
      </p:grpSp>
      <p:sp>
        <p:nvSpPr>
          <p:cNvPr id="23" name="Text Placeholder 60">
            <a:extLst>
              <a:ext uri="{FF2B5EF4-FFF2-40B4-BE49-F238E27FC236}">
                <a16:creationId xmlns:a16="http://schemas.microsoft.com/office/drawing/2014/main" id="{B19B7BE7-E08E-49BC-AC34-FDD21B46B055}"/>
              </a:ext>
            </a:extLst>
          </p:cNvPr>
          <p:cNvSpPr txBox="1">
            <a:spLocks/>
          </p:cNvSpPr>
          <p:nvPr/>
        </p:nvSpPr>
        <p:spPr>
          <a:xfrm>
            <a:off x="3434575" y="211551"/>
            <a:ext cx="2274850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Agenda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B12FE7-9502-4120-B6A6-8EAEECE78D7E}"/>
              </a:ext>
            </a:extLst>
          </p:cNvPr>
          <p:cNvGrpSpPr/>
          <p:nvPr/>
        </p:nvGrpSpPr>
        <p:grpSpPr>
          <a:xfrm>
            <a:off x="4861039" y="3457981"/>
            <a:ext cx="3800640" cy="548640"/>
            <a:chOff x="1272891" y="2626158"/>
            <a:chExt cx="3800640" cy="54864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3DDDDF-DC13-4367-A57E-D06CBC8EBE71}"/>
                </a:ext>
              </a:extLst>
            </p:cNvPr>
            <p:cNvSpPr/>
            <p:nvPr/>
          </p:nvSpPr>
          <p:spPr>
            <a:xfrm>
              <a:off x="1272891" y="2626158"/>
              <a:ext cx="548640" cy="54864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08</a:t>
              </a:r>
            </a:p>
          </p:txBody>
        </p:sp>
        <p:sp>
          <p:nvSpPr>
            <p:cNvPr id="26" name="TextBox 63">
              <a:extLst>
                <a:ext uri="{FF2B5EF4-FFF2-40B4-BE49-F238E27FC236}">
                  <a16:creationId xmlns:a16="http://schemas.microsoft.com/office/drawing/2014/main" id="{F18170B1-7061-4232-B64A-ECCE77A781DE}"/>
                </a:ext>
              </a:extLst>
            </p:cNvPr>
            <p:cNvSpPr txBox="1"/>
            <p:nvPr/>
          </p:nvSpPr>
          <p:spPr>
            <a:xfrm>
              <a:off x="1824273" y="2753009"/>
              <a:ext cx="3249258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DEMO 2: Local Database Migration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9EA7EE-EF8C-47ED-9F6C-FD5BDE968733}"/>
              </a:ext>
            </a:extLst>
          </p:cNvPr>
          <p:cNvGrpSpPr/>
          <p:nvPr/>
        </p:nvGrpSpPr>
        <p:grpSpPr>
          <a:xfrm>
            <a:off x="965105" y="3457981"/>
            <a:ext cx="2481480" cy="548640"/>
            <a:chOff x="5295453" y="2562118"/>
            <a:chExt cx="2481480" cy="54864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4C20EC-DDBD-4045-8B08-647D8A0154C3}"/>
                </a:ext>
              </a:extLst>
            </p:cNvPr>
            <p:cNvSpPr/>
            <p:nvPr/>
          </p:nvSpPr>
          <p:spPr>
            <a:xfrm>
              <a:off x="5295453" y="2562118"/>
              <a:ext cx="539913" cy="54864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07</a:t>
              </a:r>
            </a:p>
          </p:txBody>
        </p:sp>
        <p:sp>
          <p:nvSpPr>
            <p:cNvPr id="29" name="TextBox 73">
              <a:extLst>
                <a:ext uri="{FF2B5EF4-FFF2-40B4-BE49-F238E27FC236}">
                  <a16:creationId xmlns:a16="http://schemas.microsoft.com/office/drawing/2014/main" id="{5AA4B218-EDAF-40DF-8897-59A4EF3AE339}"/>
                </a:ext>
              </a:extLst>
            </p:cNvPr>
            <p:cNvSpPr txBox="1"/>
            <p:nvPr/>
          </p:nvSpPr>
          <p:spPr>
            <a:xfrm>
              <a:off x="5854979" y="2679633"/>
              <a:ext cx="1921954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Database Migration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4E3050-7120-4EAB-B9BF-4D5934D963AA}"/>
              </a:ext>
            </a:extLst>
          </p:cNvPr>
          <p:cNvGrpSpPr/>
          <p:nvPr/>
        </p:nvGrpSpPr>
        <p:grpSpPr>
          <a:xfrm>
            <a:off x="962362" y="4195298"/>
            <a:ext cx="2957269" cy="548640"/>
            <a:chOff x="1282706" y="3700600"/>
            <a:chExt cx="2957269" cy="54864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781034-AC18-4351-AEAA-1D5E2495077F}"/>
                </a:ext>
              </a:extLst>
            </p:cNvPr>
            <p:cNvSpPr/>
            <p:nvPr/>
          </p:nvSpPr>
          <p:spPr>
            <a:xfrm>
              <a:off x="1282706" y="3700600"/>
              <a:ext cx="542656" cy="54864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09</a:t>
              </a:r>
            </a:p>
          </p:txBody>
        </p:sp>
        <p:sp>
          <p:nvSpPr>
            <p:cNvPr id="32" name="TextBox 69">
              <a:extLst>
                <a:ext uri="{FF2B5EF4-FFF2-40B4-BE49-F238E27FC236}">
                  <a16:creationId xmlns:a16="http://schemas.microsoft.com/office/drawing/2014/main" id="{8E10E6E7-21CC-45F7-BA80-A08CE8065E0B}"/>
                </a:ext>
              </a:extLst>
            </p:cNvPr>
            <p:cNvSpPr txBox="1"/>
            <p:nvPr/>
          </p:nvSpPr>
          <p:spPr>
            <a:xfrm>
              <a:off x="1838968" y="3830726"/>
              <a:ext cx="2401007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More Migration Services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954870-2E5B-4112-8233-9F135B6ED846}"/>
              </a:ext>
            </a:extLst>
          </p:cNvPr>
          <p:cNvGrpSpPr/>
          <p:nvPr/>
        </p:nvGrpSpPr>
        <p:grpSpPr>
          <a:xfrm>
            <a:off x="4867022" y="4195298"/>
            <a:ext cx="2578807" cy="548640"/>
            <a:chOff x="5295453" y="1381220"/>
            <a:chExt cx="2578807" cy="5486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06E6E5-3DF8-40FD-9223-83C292A9DAEA}"/>
                </a:ext>
              </a:extLst>
            </p:cNvPr>
            <p:cNvSpPr/>
            <p:nvPr/>
          </p:nvSpPr>
          <p:spPr>
            <a:xfrm>
              <a:off x="5295453" y="1381220"/>
              <a:ext cx="542656" cy="54864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Raleway"/>
                </a:rPr>
                <a:t>10</a:t>
              </a:r>
            </a:p>
          </p:txBody>
        </p:sp>
        <p:sp>
          <p:nvSpPr>
            <p:cNvPr id="35" name="TextBox 67">
              <a:extLst>
                <a:ext uri="{FF2B5EF4-FFF2-40B4-BE49-F238E27FC236}">
                  <a16:creationId xmlns:a16="http://schemas.microsoft.com/office/drawing/2014/main" id="{53054DB8-BC40-473F-87F9-2686ACC5C0D3}"/>
                </a:ext>
              </a:extLst>
            </p:cNvPr>
            <p:cNvSpPr txBox="1"/>
            <p:nvPr/>
          </p:nvSpPr>
          <p:spPr>
            <a:xfrm>
              <a:off x="5863146" y="1498420"/>
              <a:ext cx="2011114" cy="3575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/>
                </a:rPr>
                <a:t>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3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A769297-89FC-4E59-AAEE-F051FD3CC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034" y="1983016"/>
            <a:ext cx="4658335" cy="1177468"/>
          </a:xfrm>
        </p:spPr>
        <p:txBody>
          <a:bodyPr anchor="ctr"/>
          <a:lstStyle/>
          <a:p>
            <a:pPr algn="ctr"/>
            <a:r>
              <a:rPr lang="en-US" dirty="0"/>
              <a:t>Database Migration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63D517F-C0D9-4677-A6DF-52075CD1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175" y="1295612"/>
            <a:ext cx="2552284" cy="255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29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190A83-2FC6-4CD2-91F4-4E829BC05A61}"/>
              </a:ext>
            </a:extLst>
          </p:cNvPr>
          <p:cNvSpPr txBox="1"/>
          <p:nvPr/>
        </p:nvSpPr>
        <p:spPr>
          <a:xfrm>
            <a:off x="210111" y="168938"/>
            <a:ext cx="3125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Database Migration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D06948-0F64-402E-AFA4-0BC727F79C53}"/>
              </a:ext>
            </a:extLst>
          </p:cNvPr>
          <p:cNvSpPr/>
          <p:nvPr/>
        </p:nvSpPr>
        <p:spPr>
          <a:xfrm>
            <a:off x="1942338" y="1011507"/>
            <a:ext cx="5259324" cy="5546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Migrating a local database to RDS or migrating one RDS instance to another RDS instance</a:t>
            </a:r>
          </a:p>
        </p:txBody>
      </p: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DB547AA4-CD96-4C0F-92BE-C7FEA43C7C29}"/>
              </a:ext>
            </a:extLst>
          </p:cNvPr>
          <p:cNvGrpSpPr/>
          <p:nvPr/>
        </p:nvGrpSpPr>
        <p:grpSpPr>
          <a:xfrm>
            <a:off x="416517" y="1461981"/>
            <a:ext cx="8573108" cy="3433920"/>
            <a:chOff x="28768" y="1407273"/>
            <a:chExt cx="8845889" cy="354318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297786C-7D35-4C80-9C9F-AD5FA69C2186}"/>
                </a:ext>
              </a:extLst>
            </p:cNvPr>
            <p:cNvCxnSpPr>
              <a:cxnSpLocks/>
              <a:stCxn id="3" idx="3"/>
              <a:endCxn id="36" idx="1"/>
            </p:cNvCxnSpPr>
            <p:nvPr/>
          </p:nvCxnSpPr>
          <p:spPr>
            <a:xfrm>
              <a:off x="2453409" y="3262406"/>
              <a:ext cx="1296331" cy="9704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E17478-E7F8-4721-8CF2-4E5C2189E146}"/>
                </a:ext>
              </a:extLst>
            </p:cNvPr>
            <p:cNvCxnSpPr>
              <a:cxnSpLocks/>
              <a:stCxn id="36" idx="3"/>
              <a:endCxn id="52" idx="1"/>
            </p:cNvCxnSpPr>
            <p:nvPr/>
          </p:nvCxnSpPr>
          <p:spPr>
            <a:xfrm flipV="1">
              <a:off x="5061248" y="3262407"/>
              <a:ext cx="2045023" cy="9703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93695A1-7397-4A63-90E7-AEC3DFEDA034}"/>
                </a:ext>
              </a:extLst>
            </p:cNvPr>
            <p:cNvCxnSpPr>
              <a:cxnSpLocks/>
              <a:stCxn id="36" idx="3"/>
              <a:endCxn id="48" idx="1"/>
            </p:cNvCxnSpPr>
            <p:nvPr/>
          </p:nvCxnSpPr>
          <p:spPr>
            <a:xfrm flipV="1">
              <a:off x="5061248" y="2515576"/>
              <a:ext cx="1959938" cy="756534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DB1004-542B-4282-B512-E8C1CEE33C74}"/>
                </a:ext>
              </a:extLst>
            </p:cNvPr>
            <p:cNvCxnSpPr>
              <a:cxnSpLocks/>
              <a:stCxn id="36" idx="3"/>
              <a:endCxn id="60" idx="1"/>
            </p:cNvCxnSpPr>
            <p:nvPr/>
          </p:nvCxnSpPr>
          <p:spPr>
            <a:xfrm>
              <a:off x="5061248" y="3272110"/>
              <a:ext cx="2161065" cy="708145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2A62FA6-94BD-4082-B11E-3FB6D5A8702F}"/>
                </a:ext>
              </a:extLst>
            </p:cNvPr>
            <p:cNvSpPr/>
            <p:nvPr/>
          </p:nvSpPr>
          <p:spPr>
            <a:xfrm>
              <a:off x="6802188" y="2071420"/>
              <a:ext cx="1271582" cy="2381972"/>
            </a:xfrm>
            <a:prstGeom prst="roundRect">
              <a:avLst/>
            </a:prstGeom>
            <a:noFill/>
            <a:ln w="28575">
              <a:solidFill>
                <a:srgbClr val="F7982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EFA9BD-53EA-4CBB-80C1-475089930767}"/>
                </a:ext>
              </a:extLst>
            </p:cNvPr>
            <p:cNvSpPr txBox="1"/>
            <p:nvPr/>
          </p:nvSpPr>
          <p:spPr>
            <a:xfrm>
              <a:off x="752753" y="4050705"/>
              <a:ext cx="1848896" cy="30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On-premise Database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51A0825-DB52-4110-9536-33C547FDD166}"/>
                </a:ext>
              </a:extLst>
            </p:cNvPr>
            <p:cNvSpPr txBox="1"/>
            <p:nvPr/>
          </p:nvSpPr>
          <p:spPr>
            <a:xfrm>
              <a:off x="3474990" y="4071176"/>
              <a:ext cx="184889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RDS Instance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405FC3-C034-4624-8133-7FB8AD985594}"/>
                </a:ext>
              </a:extLst>
            </p:cNvPr>
            <p:cNvSpPr/>
            <p:nvPr/>
          </p:nvSpPr>
          <p:spPr>
            <a:xfrm>
              <a:off x="4693570" y="2774345"/>
              <a:ext cx="267924" cy="19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30F1288-7AF2-4CF6-9F18-6AA28E57803B}"/>
                </a:ext>
              </a:extLst>
            </p:cNvPr>
            <p:cNvSpPr txBox="1"/>
            <p:nvPr/>
          </p:nvSpPr>
          <p:spPr>
            <a:xfrm>
              <a:off x="6001301" y="4426466"/>
              <a:ext cx="2873356" cy="523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Migrating to other RDS instances (Different DB Engine)</a:t>
              </a:r>
            </a:p>
          </p:txBody>
        </p:sp>
        <p:pic>
          <p:nvPicPr>
            <p:cNvPr id="2050" name="Picture 2" descr="Image result for aws logo">
              <a:extLst>
                <a:ext uri="{FF2B5EF4-FFF2-40B4-BE49-F238E27FC236}">
                  <a16:creationId xmlns:a16="http://schemas.microsoft.com/office/drawing/2014/main" id="{4F05A0CC-940F-4BB0-BD9B-BF2E2E96B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557" y="1407273"/>
              <a:ext cx="1229086" cy="1229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99F9971D-4946-4A23-818D-0245E9950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993" y="2486201"/>
              <a:ext cx="1552416" cy="1552410"/>
            </a:xfrm>
            <a:prstGeom prst="rect">
              <a:avLst/>
            </a:prstGeom>
          </p:spPr>
        </p:pic>
        <p:pic>
          <p:nvPicPr>
            <p:cNvPr id="10242" name="Picture 2" descr="Image result for mysql logo">
              <a:extLst>
                <a:ext uri="{FF2B5EF4-FFF2-40B4-BE49-F238E27FC236}">
                  <a16:creationId xmlns:a16="http://schemas.microsoft.com/office/drawing/2014/main" id="{35333B2F-6A06-424F-9E9E-0851F9FC4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9" y="1837239"/>
              <a:ext cx="812434" cy="812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Image result for postgre logo png">
              <a:extLst>
                <a:ext uri="{FF2B5EF4-FFF2-40B4-BE49-F238E27FC236}">
                  <a16:creationId xmlns:a16="http://schemas.microsoft.com/office/drawing/2014/main" id="{38F0CE61-5891-4B73-8BBC-B6A740868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581" y="1775021"/>
              <a:ext cx="639624" cy="711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Related image">
              <a:extLst>
                <a:ext uri="{FF2B5EF4-FFF2-40B4-BE49-F238E27FC236}">
                  <a16:creationId xmlns:a16="http://schemas.microsoft.com/office/drawing/2014/main" id="{1EB9D68F-D95A-4145-9ABA-DF4D292451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68" y="2593889"/>
              <a:ext cx="880380" cy="29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Image result for mariadb logo png">
              <a:extLst>
                <a:ext uri="{FF2B5EF4-FFF2-40B4-BE49-F238E27FC236}">
                  <a16:creationId xmlns:a16="http://schemas.microsoft.com/office/drawing/2014/main" id="{46CD5940-FB59-4C8C-8C40-51C4AE77C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73" y="2998867"/>
              <a:ext cx="546488" cy="546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2" name="Picture 12" descr="Image result for ms sql logo png">
              <a:extLst>
                <a:ext uri="{FF2B5EF4-FFF2-40B4-BE49-F238E27FC236}">
                  <a16:creationId xmlns:a16="http://schemas.microsoft.com/office/drawing/2014/main" id="{56898C05-A4AA-4270-9F16-DA13950CC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91" y="3660411"/>
              <a:ext cx="693736" cy="56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Google Shape;559;p29" descr="RDS.png">
              <a:extLst>
                <a:ext uri="{FF2B5EF4-FFF2-40B4-BE49-F238E27FC236}">
                  <a16:creationId xmlns:a16="http://schemas.microsoft.com/office/drawing/2014/main" id="{BAAAA201-5C12-462B-8E91-520E24EE5487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749740" y="2616356"/>
              <a:ext cx="1311508" cy="1311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559;p29" descr="RDS.png">
              <a:extLst>
                <a:ext uri="{FF2B5EF4-FFF2-40B4-BE49-F238E27FC236}">
                  <a16:creationId xmlns:a16="http://schemas.microsoft.com/office/drawing/2014/main" id="{3C112785-9B08-49F4-99D8-6E016D34E887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83742" y="1777182"/>
              <a:ext cx="546063" cy="546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Picture 2" descr="Image result for mysql logo">
              <a:extLst>
                <a:ext uri="{FF2B5EF4-FFF2-40B4-BE49-F238E27FC236}">
                  <a16:creationId xmlns:a16="http://schemas.microsoft.com/office/drawing/2014/main" id="{64973130-F846-4933-B03A-86DC4E73A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186" y="2041205"/>
              <a:ext cx="948742" cy="948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Image result for postgre logo png">
              <a:extLst>
                <a:ext uri="{FF2B5EF4-FFF2-40B4-BE49-F238E27FC236}">
                  <a16:creationId xmlns:a16="http://schemas.microsoft.com/office/drawing/2014/main" id="{3B1B1A58-4DE6-4FDE-BFDF-140C49D64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6271" y="2829570"/>
              <a:ext cx="778572" cy="86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0" descr="Image result for mariadb logo png">
              <a:extLst>
                <a:ext uri="{FF2B5EF4-FFF2-40B4-BE49-F238E27FC236}">
                  <a16:creationId xmlns:a16="http://schemas.microsoft.com/office/drawing/2014/main" id="{982E2078-F4AE-402A-9944-9F35DDAC5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313" y="3707011"/>
              <a:ext cx="546488" cy="546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7" name="Picture 4" descr="AWS Database Migration Service">
            <a:extLst>
              <a:ext uri="{FF2B5EF4-FFF2-40B4-BE49-F238E27FC236}">
                <a16:creationId xmlns:a16="http://schemas.microsoft.com/office/drawing/2014/main" id="{FEFFC186-8C30-40BA-B389-B08B8EC56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24" y="2094541"/>
            <a:ext cx="852302" cy="85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25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190A83-2FC6-4CD2-91F4-4E829BC05A61}"/>
              </a:ext>
            </a:extLst>
          </p:cNvPr>
          <p:cNvSpPr txBox="1"/>
          <p:nvPr/>
        </p:nvSpPr>
        <p:spPr>
          <a:xfrm>
            <a:off x="210111" y="168938"/>
            <a:ext cx="3125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Database Migration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D06948-0F64-402E-AFA4-0BC727F79C53}"/>
              </a:ext>
            </a:extLst>
          </p:cNvPr>
          <p:cNvSpPr/>
          <p:nvPr/>
        </p:nvSpPr>
        <p:spPr>
          <a:xfrm>
            <a:off x="3717890" y="1065325"/>
            <a:ext cx="1708220" cy="4226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How to migrate?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D977A-953C-488C-BDF7-A870EEB20BCF}"/>
              </a:ext>
            </a:extLst>
          </p:cNvPr>
          <p:cNvGrpSpPr/>
          <p:nvPr/>
        </p:nvGrpSpPr>
        <p:grpSpPr>
          <a:xfrm>
            <a:off x="1244852" y="1723970"/>
            <a:ext cx="6654296" cy="2996696"/>
            <a:chOff x="694242" y="1723970"/>
            <a:chExt cx="6843215" cy="299669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F04B062-1929-49EE-BD71-9B9BC08D4101}"/>
                </a:ext>
              </a:extLst>
            </p:cNvPr>
            <p:cNvSpPr/>
            <p:nvPr/>
          </p:nvSpPr>
          <p:spPr>
            <a:xfrm>
              <a:off x="694242" y="1723970"/>
              <a:ext cx="6843215" cy="29966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FF962C-BA41-4AC2-ADF8-237E8840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2010459"/>
              <a:ext cx="284965" cy="28496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6509880-8DFB-407A-AD1F-0363D3158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2536799"/>
              <a:ext cx="284965" cy="2849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B1CC35A-824B-40C8-A969-958ED8DE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3063138"/>
              <a:ext cx="284965" cy="28496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4670DC2-B9D7-49DE-82C4-AC5B1A1F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3589478"/>
              <a:ext cx="284965" cy="28496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2B7AC67-3DDF-45F2-A76E-E435FA3B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177" y="4115817"/>
              <a:ext cx="284965" cy="28496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8FE6A9-8985-4C57-8730-04DB4534E68B}"/>
                </a:ext>
              </a:extLst>
            </p:cNvPr>
            <p:cNvSpPr txBox="1"/>
            <p:nvPr/>
          </p:nvSpPr>
          <p:spPr>
            <a:xfrm>
              <a:off x="1295537" y="1929656"/>
              <a:ext cx="604793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dirty="0"/>
                <a:t>Export local Database to a SQL file</a:t>
              </a:r>
            </a:p>
            <a:p>
              <a:endParaRPr lang="en-IN" sz="1800" dirty="0"/>
            </a:p>
            <a:p>
              <a:r>
                <a:rPr lang="en-IN" sz="1800" dirty="0"/>
                <a:t>Create RDS instance and run the SQL file</a:t>
              </a:r>
            </a:p>
            <a:p>
              <a:endParaRPr lang="en-IN" sz="1800" dirty="0"/>
            </a:p>
            <a:p>
              <a:r>
                <a:rPr lang="en-IN" sz="1800" dirty="0"/>
                <a:t>Use Database Migration Service to migrate this RDS instance</a:t>
              </a:r>
            </a:p>
            <a:p>
              <a:endParaRPr lang="en-IN" sz="1800" dirty="0"/>
            </a:p>
            <a:p>
              <a:r>
                <a:rPr lang="en-IN" sz="1800" dirty="0"/>
                <a:t>Create Source RDS and Destination RDS Endpoints </a:t>
              </a:r>
            </a:p>
            <a:p>
              <a:endParaRPr lang="en-IN" sz="1800" dirty="0"/>
            </a:p>
            <a:p>
              <a:r>
                <a:rPr lang="en-IN" sz="1800" dirty="0"/>
                <a:t>Migrate the database using DMS (Different DB Engine)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09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A769297-89FC-4E59-AAEE-F051FD3CC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077" y="1983016"/>
            <a:ext cx="4658335" cy="1177468"/>
          </a:xfrm>
        </p:spPr>
        <p:txBody>
          <a:bodyPr anchor="ctr"/>
          <a:lstStyle/>
          <a:p>
            <a:pPr algn="ctr"/>
            <a:r>
              <a:rPr lang="pt-BR" dirty="0"/>
              <a:t>DEMO 2: </a:t>
            </a:r>
          </a:p>
          <a:p>
            <a:pPr algn="ctr"/>
            <a:r>
              <a:rPr lang="pt-BR" dirty="0"/>
              <a:t>Database Migration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C561091-77FE-4073-93A4-5DB1210A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83B285"/>
              </a:clrFrom>
              <a:clrTo>
                <a:srgbClr val="83B285">
                  <a:alpha val="0"/>
                </a:srgbClr>
              </a:clrTo>
            </a:clrChange>
          </a:blip>
          <a:srcRect l="28729" t="19729" r="16337" b="8302"/>
          <a:stretch/>
        </p:blipFill>
        <p:spPr>
          <a:xfrm>
            <a:off x="5121481" y="1004835"/>
            <a:ext cx="3593620" cy="31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190A83-2FC6-4CD2-91F4-4E829BC05A61}"/>
              </a:ext>
            </a:extLst>
          </p:cNvPr>
          <p:cNvSpPr txBox="1"/>
          <p:nvPr/>
        </p:nvSpPr>
        <p:spPr>
          <a:xfrm>
            <a:off x="210110" y="168938"/>
            <a:ext cx="470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</a:rPr>
              <a:t>Demo 2: Database Migration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B89637-B47A-4303-BDB3-97992CA0F57F}"/>
              </a:ext>
            </a:extLst>
          </p:cNvPr>
          <p:cNvGrpSpPr/>
          <p:nvPr/>
        </p:nvGrpSpPr>
        <p:grpSpPr>
          <a:xfrm>
            <a:off x="395196" y="1629401"/>
            <a:ext cx="8353607" cy="2171095"/>
            <a:chOff x="395196" y="1629401"/>
            <a:chExt cx="8353607" cy="2171095"/>
          </a:xfrm>
        </p:grpSpPr>
        <p:pic>
          <p:nvPicPr>
            <p:cNvPr id="34" name="Picture 8" descr="Image result for aws ec2 logo vector">
              <a:extLst>
                <a:ext uri="{FF2B5EF4-FFF2-40B4-BE49-F238E27FC236}">
                  <a16:creationId xmlns:a16="http://schemas.microsoft.com/office/drawing/2014/main" id="{E5AA4B70-7CE5-4712-A008-C3E3825B36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2" t="8052" r="36102" b="36050"/>
            <a:stretch/>
          </p:blipFill>
          <p:spPr bwMode="auto">
            <a:xfrm>
              <a:off x="843936" y="1839810"/>
              <a:ext cx="1144535" cy="145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242A460-F7A9-46CA-A4F0-E747A19D2FD4}"/>
                </a:ext>
              </a:extLst>
            </p:cNvPr>
            <p:cNvGrpSpPr/>
            <p:nvPr/>
          </p:nvGrpSpPr>
          <p:grpSpPr>
            <a:xfrm>
              <a:off x="6566859" y="1657977"/>
              <a:ext cx="1629573" cy="1614767"/>
              <a:chOff x="3648215" y="1938941"/>
              <a:chExt cx="1629573" cy="1614767"/>
            </a:xfrm>
          </p:grpSpPr>
          <p:pic>
            <p:nvPicPr>
              <p:cNvPr id="45" name="Google Shape;559;p29" descr="RDS.png">
                <a:extLst>
                  <a:ext uri="{FF2B5EF4-FFF2-40B4-BE49-F238E27FC236}">
                    <a16:creationId xmlns:a16="http://schemas.microsoft.com/office/drawing/2014/main" id="{1359153B-B00A-4646-8222-96743DAF013F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866212" y="2142134"/>
                <a:ext cx="1411576" cy="14115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DABE5EC-A395-4B46-9FEA-0D3FD8E7292B}"/>
                  </a:ext>
                </a:extLst>
              </p:cNvPr>
              <p:cNvGrpSpPr/>
              <p:nvPr/>
            </p:nvGrpSpPr>
            <p:grpSpPr>
              <a:xfrm>
                <a:off x="3648215" y="1938941"/>
                <a:ext cx="778960" cy="764230"/>
                <a:chOff x="858154" y="1688123"/>
                <a:chExt cx="781795" cy="76701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0916906-CC6E-4C14-92A5-6A28BDF20258}"/>
                    </a:ext>
                  </a:extLst>
                </p:cNvPr>
                <p:cNvSpPr/>
                <p:nvPr/>
              </p:nvSpPr>
              <p:spPr>
                <a:xfrm>
                  <a:off x="858154" y="1688123"/>
                  <a:ext cx="781795" cy="7670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1B587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48" name="Picture 2" descr="Image result for mysql logo">
                  <a:extLst>
                    <a:ext uri="{FF2B5EF4-FFF2-40B4-BE49-F238E27FC236}">
                      <a16:creationId xmlns:a16="http://schemas.microsoft.com/office/drawing/2014/main" id="{998F486C-B379-4942-B2F4-646A7CF3B5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266" t="19756" r="10912" b="22242"/>
                <a:stretch/>
              </p:blipFill>
              <p:spPr bwMode="auto">
                <a:xfrm>
                  <a:off x="906328" y="1798027"/>
                  <a:ext cx="674146" cy="489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2E972F7-F9B2-4088-AC77-C1EADED66366}"/>
                </a:ext>
              </a:extLst>
            </p:cNvPr>
            <p:cNvCxnSpPr>
              <a:cxnSpLocks/>
              <a:stCxn id="34" idx="3"/>
              <a:endCxn id="7170" idx="1"/>
            </p:cNvCxnSpPr>
            <p:nvPr/>
          </p:nvCxnSpPr>
          <p:spPr>
            <a:xfrm>
              <a:off x="1988471" y="2568790"/>
              <a:ext cx="1885094" cy="11638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FB274FD-115A-45CD-9A4C-C70F750DF83A}"/>
                </a:ext>
              </a:extLst>
            </p:cNvPr>
            <p:cNvGrpSpPr/>
            <p:nvPr/>
          </p:nvGrpSpPr>
          <p:grpSpPr>
            <a:xfrm>
              <a:off x="395196" y="1629401"/>
              <a:ext cx="778960" cy="764230"/>
              <a:chOff x="858154" y="1688123"/>
              <a:chExt cx="781795" cy="76701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FF19DDE-A943-4BC1-A1E0-22A74B7F9545}"/>
                  </a:ext>
                </a:extLst>
              </p:cNvPr>
              <p:cNvSpPr/>
              <p:nvPr/>
            </p:nvSpPr>
            <p:spPr>
              <a:xfrm>
                <a:off x="858154" y="1688123"/>
                <a:ext cx="781795" cy="7670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1B58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Picture 2" descr="Image result for mysql logo">
                <a:extLst>
                  <a:ext uri="{FF2B5EF4-FFF2-40B4-BE49-F238E27FC236}">
                    <a16:creationId xmlns:a16="http://schemas.microsoft.com/office/drawing/2014/main" id="{AF71FEA4-BB7A-4AE4-8094-0555C81E56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6" t="19756" r="10912" b="22242"/>
              <a:stretch/>
            </p:blipFill>
            <p:spPr bwMode="auto">
              <a:xfrm>
                <a:off x="906328" y="1798027"/>
                <a:ext cx="674146" cy="489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C80A440-253C-444A-8E17-92E4F0CE4FB8}"/>
                </a:ext>
              </a:extLst>
            </p:cNvPr>
            <p:cNvSpPr txBox="1"/>
            <p:nvPr/>
          </p:nvSpPr>
          <p:spPr>
            <a:xfrm>
              <a:off x="564281" y="3292919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EC2 MySQL instance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830CD0-DD26-4346-8F21-7FF5E534024C}"/>
                </a:ext>
              </a:extLst>
            </p:cNvPr>
            <p:cNvGrpSpPr/>
            <p:nvPr/>
          </p:nvGrpSpPr>
          <p:grpSpPr>
            <a:xfrm>
              <a:off x="3463990" y="1780115"/>
              <a:ext cx="2216020" cy="1830369"/>
              <a:chOff x="3199033" y="1767482"/>
              <a:chExt cx="2216020" cy="1830369"/>
            </a:xfrm>
          </p:grpSpPr>
          <p:pic>
            <p:nvPicPr>
              <p:cNvPr id="7170" name="Picture 2" descr="Image result for dms service png logo">
                <a:extLst>
                  <a:ext uri="{FF2B5EF4-FFF2-40B4-BE49-F238E27FC236}">
                    <a16:creationId xmlns:a16="http://schemas.microsoft.com/office/drawing/2014/main" id="{716BF977-2E7F-4781-AD9C-37D5A51704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43" t="10746" r="15743" b="10746"/>
              <a:stretch/>
            </p:blipFill>
            <p:spPr bwMode="auto">
              <a:xfrm>
                <a:off x="3608608" y="1767482"/>
                <a:ext cx="1396870" cy="16006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671D4-700C-4A69-9DE8-000EA9E9A3E3}"/>
                  </a:ext>
                </a:extLst>
              </p:cNvPr>
              <p:cNvSpPr txBox="1"/>
              <p:nvPr/>
            </p:nvSpPr>
            <p:spPr>
              <a:xfrm>
                <a:off x="3199033" y="3297769"/>
                <a:ext cx="221602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Database Migration Service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3EB54DE-4E99-4DD1-9680-2A6697E9E57A}"/>
                </a:ext>
              </a:extLst>
            </p:cNvPr>
            <p:cNvSpPr txBox="1"/>
            <p:nvPr/>
          </p:nvSpPr>
          <p:spPr>
            <a:xfrm>
              <a:off x="6232483" y="3299888"/>
              <a:ext cx="251632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Migrated RDS MySQL Database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443B99-1F05-4909-BB94-A128F35CD594}"/>
                </a:ext>
              </a:extLst>
            </p:cNvPr>
            <p:cNvCxnSpPr>
              <a:cxnSpLocks/>
              <a:stCxn id="7170" idx="3"/>
              <a:endCxn id="45" idx="1"/>
            </p:cNvCxnSpPr>
            <p:nvPr/>
          </p:nvCxnSpPr>
          <p:spPr>
            <a:xfrm flipV="1">
              <a:off x="5270435" y="2566957"/>
              <a:ext cx="1514421" cy="13471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B2D950-C39D-44A7-B66B-143B8BC5836D}"/>
                </a:ext>
              </a:extLst>
            </p:cNvPr>
            <p:cNvSpPr txBox="1"/>
            <p:nvPr/>
          </p:nvSpPr>
          <p:spPr>
            <a:xfrm>
              <a:off x="520262" y="3472928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i="1" dirty="0"/>
                <a:t>Source Endpoint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D59C98-1D4D-4071-9C97-BB594B955289}"/>
                </a:ext>
              </a:extLst>
            </p:cNvPr>
            <p:cNvSpPr txBox="1"/>
            <p:nvPr/>
          </p:nvSpPr>
          <p:spPr>
            <a:xfrm>
              <a:off x="6594702" y="3500414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i="1" dirty="0"/>
                <a:t>Destination Endpoint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880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E578E9-42AD-45F1-B3E2-948E5D47953F}"/>
              </a:ext>
            </a:extLst>
          </p:cNvPr>
          <p:cNvSpPr txBox="1"/>
          <p:nvPr/>
        </p:nvSpPr>
        <p:spPr>
          <a:xfrm>
            <a:off x="210110" y="168938"/>
            <a:ext cx="470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</a:rPr>
              <a:t>Other AWS Migration Services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C07FE08-8FB6-4791-8319-4BF02E46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1" t="18950" r="38791" b="37290"/>
          <a:stretch/>
        </p:blipFill>
        <p:spPr bwMode="auto">
          <a:xfrm>
            <a:off x="2436300" y="829942"/>
            <a:ext cx="826748" cy="91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WS Snowmobile">
            <a:extLst>
              <a:ext uri="{FF2B5EF4-FFF2-40B4-BE49-F238E27FC236}">
                <a16:creationId xmlns:a16="http://schemas.microsoft.com/office/drawing/2014/main" id="{28EE4EE9-0781-4469-B6C8-BC8F17AE9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92" y="668057"/>
            <a:ext cx="1236042" cy="12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436E479-F3E5-4490-BB09-7782A04E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7455" r="12440" b="11990"/>
          <a:stretch/>
        </p:blipFill>
        <p:spPr bwMode="auto">
          <a:xfrm>
            <a:off x="5992388" y="862083"/>
            <a:ext cx="790785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6765C4-0B75-431B-B2EC-8556BC7F2504}"/>
              </a:ext>
            </a:extLst>
          </p:cNvPr>
          <p:cNvGrpSpPr/>
          <p:nvPr/>
        </p:nvGrpSpPr>
        <p:grpSpPr>
          <a:xfrm>
            <a:off x="7593827" y="869035"/>
            <a:ext cx="778467" cy="841037"/>
            <a:chOff x="5370844" y="2758132"/>
            <a:chExt cx="1680037" cy="1815077"/>
          </a:xfrm>
        </p:grpSpPr>
        <p:pic>
          <p:nvPicPr>
            <p:cNvPr id="12302" name="Picture 14">
              <a:extLst>
                <a:ext uri="{FF2B5EF4-FFF2-40B4-BE49-F238E27FC236}">
                  <a16:creationId xmlns:a16="http://schemas.microsoft.com/office/drawing/2014/main" id="{72B4CD4C-D132-4AEF-B8FE-CB132D4EC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1" t="14527" r="56915" b="9412"/>
            <a:stretch/>
          </p:blipFill>
          <p:spPr bwMode="auto">
            <a:xfrm>
              <a:off x="5370844" y="2883249"/>
              <a:ext cx="1384340" cy="168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Picture 12">
              <a:extLst>
                <a:ext uri="{FF2B5EF4-FFF2-40B4-BE49-F238E27FC236}">
                  <a16:creationId xmlns:a16="http://schemas.microsoft.com/office/drawing/2014/main" id="{BB8F383C-FFFB-4B76-85B5-27B5880E31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7" t="6153" r="33407" b="24712"/>
            <a:stretch/>
          </p:blipFill>
          <p:spPr bwMode="auto">
            <a:xfrm>
              <a:off x="6382023" y="2758132"/>
              <a:ext cx="668858" cy="69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5319A8BC-592A-4518-820C-E261DFF11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5" y="793192"/>
            <a:ext cx="985772" cy="985772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277;p56">
            <a:extLst>
              <a:ext uri="{FF2B5EF4-FFF2-40B4-BE49-F238E27FC236}">
                <a16:creationId xmlns:a16="http://schemas.microsoft.com/office/drawing/2014/main" id="{DEE8E3C6-8DAD-4E02-8CF1-F556A2686E2D}"/>
              </a:ext>
            </a:extLst>
          </p:cNvPr>
          <p:cNvSpPr/>
          <p:nvPr/>
        </p:nvSpPr>
        <p:spPr>
          <a:xfrm>
            <a:off x="1358781" y="1962073"/>
            <a:ext cx="6426438" cy="33196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Amazon S3 Transfer Acceleration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 the public internet transfers to S3 buckets faster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1E9273-4865-43FB-8420-3A7801717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0827" y="2491130"/>
            <a:ext cx="4422346" cy="238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38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E578E9-42AD-45F1-B3E2-948E5D47953F}"/>
              </a:ext>
            </a:extLst>
          </p:cNvPr>
          <p:cNvSpPr txBox="1"/>
          <p:nvPr/>
        </p:nvSpPr>
        <p:spPr>
          <a:xfrm>
            <a:off x="210110" y="168938"/>
            <a:ext cx="470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</a:rPr>
              <a:t>Other AWS Migration Services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C07FE08-8FB6-4791-8319-4BF02E46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1" t="18950" r="38791" b="37290"/>
          <a:stretch/>
        </p:blipFill>
        <p:spPr bwMode="auto">
          <a:xfrm>
            <a:off x="2436300" y="829942"/>
            <a:ext cx="826748" cy="912272"/>
          </a:xfrm>
          <a:prstGeom prst="rect">
            <a:avLst/>
          </a:prstGeom>
          <a:noFill/>
          <a:effectLst>
            <a:glow rad="101600">
              <a:srgbClr val="C000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WS Snowmobile">
            <a:extLst>
              <a:ext uri="{FF2B5EF4-FFF2-40B4-BE49-F238E27FC236}">
                <a16:creationId xmlns:a16="http://schemas.microsoft.com/office/drawing/2014/main" id="{28EE4EE9-0781-4469-B6C8-BC8F17AE9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92" y="668057"/>
            <a:ext cx="1236042" cy="12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436E479-F3E5-4490-BB09-7782A04E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7455" r="12440" b="11990"/>
          <a:stretch/>
        </p:blipFill>
        <p:spPr bwMode="auto">
          <a:xfrm>
            <a:off x="5992388" y="862083"/>
            <a:ext cx="790785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6765C4-0B75-431B-B2EC-8556BC7F2504}"/>
              </a:ext>
            </a:extLst>
          </p:cNvPr>
          <p:cNvGrpSpPr/>
          <p:nvPr/>
        </p:nvGrpSpPr>
        <p:grpSpPr>
          <a:xfrm>
            <a:off x="7593827" y="869035"/>
            <a:ext cx="778467" cy="841037"/>
            <a:chOff x="5370844" y="2758132"/>
            <a:chExt cx="1680037" cy="1815077"/>
          </a:xfrm>
        </p:grpSpPr>
        <p:pic>
          <p:nvPicPr>
            <p:cNvPr id="12302" name="Picture 14">
              <a:extLst>
                <a:ext uri="{FF2B5EF4-FFF2-40B4-BE49-F238E27FC236}">
                  <a16:creationId xmlns:a16="http://schemas.microsoft.com/office/drawing/2014/main" id="{72B4CD4C-D132-4AEF-B8FE-CB132D4EC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1" t="14527" r="56915" b="9412"/>
            <a:stretch/>
          </p:blipFill>
          <p:spPr bwMode="auto">
            <a:xfrm>
              <a:off x="5370844" y="2883249"/>
              <a:ext cx="1384340" cy="168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Picture 12">
              <a:extLst>
                <a:ext uri="{FF2B5EF4-FFF2-40B4-BE49-F238E27FC236}">
                  <a16:creationId xmlns:a16="http://schemas.microsoft.com/office/drawing/2014/main" id="{BB8F383C-FFFB-4B76-85B5-27B5880E31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7" t="6153" r="33407" b="24712"/>
            <a:stretch/>
          </p:blipFill>
          <p:spPr bwMode="auto">
            <a:xfrm>
              <a:off x="6382023" y="2758132"/>
              <a:ext cx="668858" cy="69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5319A8BC-592A-4518-820C-E261DFF11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5" y="793192"/>
            <a:ext cx="985772" cy="9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277;p56">
            <a:extLst>
              <a:ext uri="{FF2B5EF4-FFF2-40B4-BE49-F238E27FC236}">
                <a16:creationId xmlns:a16="http://schemas.microsoft.com/office/drawing/2014/main" id="{94310805-1F4D-4F85-B8D3-FD8E43D225CC}"/>
              </a:ext>
            </a:extLst>
          </p:cNvPr>
          <p:cNvSpPr/>
          <p:nvPr/>
        </p:nvSpPr>
        <p:spPr>
          <a:xfrm>
            <a:off x="1358781" y="1962073"/>
            <a:ext cx="6426438" cy="33196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AWS Snowball 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transfer service for petabytes of data in and out of AWS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393DE-219D-4946-89D4-CE9A63C84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0827" y="2477143"/>
            <a:ext cx="4422346" cy="24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8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E578E9-42AD-45F1-B3E2-948E5D47953F}"/>
              </a:ext>
            </a:extLst>
          </p:cNvPr>
          <p:cNvSpPr txBox="1"/>
          <p:nvPr/>
        </p:nvSpPr>
        <p:spPr>
          <a:xfrm>
            <a:off x="210110" y="168938"/>
            <a:ext cx="470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</a:rPr>
              <a:t>Other AWS Migration Services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C07FE08-8FB6-4791-8319-4BF02E46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1" t="18950" r="38791" b="37290"/>
          <a:stretch/>
        </p:blipFill>
        <p:spPr bwMode="auto">
          <a:xfrm>
            <a:off x="2436300" y="829942"/>
            <a:ext cx="826748" cy="91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WS Snowmobile">
            <a:extLst>
              <a:ext uri="{FF2B5EF4-FFF2-40B4-BE49-F238E27FC236}">
                <a16:creationId xmlns:a16="http://schemas.microsoft.com/office/drawing/2014/main" id="{28EE4EE9-0781-4469-B6C8-BC8F17AE9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92" y="668057"/>
            <a:ext cx="1236042" cy="1236042"/>
          </a:xfrm>
          <a:prstGeom prst="rect">
            <a:avLst/>
          </a:prstGeom>
          <a:noFill/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436E479-F3E5-4490-BB09-7782A04E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7455" r="12440" b="11990"/>
          <a:stretch/>
        </p:blipFill>
        <p:spPr bwMode="auto">
          <a:xfrm>
            <a:off x="5992388" y="862083"/>
            <a:ext cx="790785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6765C4-0B75-431B-B2EC-8556BC7F2504}"/>
              </a:ext>
            </a:extLst>
          </p:cNvPr>
          <p:cNvGrpSpPr/>
          <p:nvPr/>
        </p:nvGrpSpPr>
        <p:grpSpPr>
          <a:xfrm>
            <a:off x="7593827" y="869035"/>
            <a:ext cx="778467" cy="841037"/>
            <a:chOff x="5370844" y="2758132"/>
            <a:chExt cx="1680037" cy="1815077"/>
          </a:xfrm>
        </p:grpSpPr>
        <p:pic>
          <p:nvPicPr>
            <p:cNvPr id="12302" name="Picture 14">
              <a:extLst>
                <a:ext uri="{FF2B5EF4-FFF2-40B4-BE49-F238E27FC236}">
                  <a16:creationId xmlns:a16="http://schemas.microsoft.com/office/drawing/2014/main" id="{72B4CD4C-D132-4AEF-B8FE-CB132D4EC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1" t="14527" r="56915" b="9412"/>
            <a:stretch/>
          </p:blipFill>
          <p:spPr bwMode="auto">
            <a:xfrm>
              <a:off x="5370844" y="2883249"/>
              <a:ext cx="1384340" cy="168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Picture 12">
              <a:extLst>
                <a:ext uri="{FF2B5EF4-FFF2-40B4-BE49-F238E27FC236}">
                  <a16:creationId xmlns:a16="http://schemas.microsoft.com/office/drawing/2014/main" id="{BB8F383C-FFFB-4B76-85B5-27B5880E31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7" t="6153" r="33407" b="24712"/>
            <a:stretch/>
          </p:blipFill>
          <p:spPr bwMode="auto">
            <a:xfrm>
              <a:off x="6382023" y="2758132"/>
              <a:ext cx="668858" cy="69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5319A8BC-592A-4518-820C-E261DFF11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5" y="793192"/>
            <a:ext cx="985772" cy="9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277;p56">
            <a:extLst>
              <a:ext uri="{FF2B5EF4-FFF2-40B4-BE49-F238E27FC236}">
                <a16:creationId xmlns:a16="http://schemas.microsoft.com/office/drawing/2014/main" id="{541B095B-7CCA-4BCE-8E6D-965226032F19}"/>
              </a:ext>
            </a:extLst>
          </p:cNvPr>
          <p:cNvSpPr/>
          <p:nvPr/>
        </p:nvSpPr>
        <p:spPr>
          <a:xfrm>
            <a:off x="1358781" y="1962073"/>
            <a:ext cx="6426438" cy="33196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AWS Snowmobile 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service for transfer of extremel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large amounts of data (exabyte)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32E6E2-4535-47AA-981B-4CEF9A2D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8" y="2459007"/>
            <a:ext cx="4061110" cy="228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73DC3C-735A-44B5-BD44-FBFE322C8AC5}"/>
              </a:ext>
            </a:extLst>
          </p:cNvPr>
          <p:cNvGrpSpPr/>
          <p:nvPr/>
        </p:nvGrpSpPr>
        <p:grpSpPr>
          <a:xfrm>
            <a:off x="4296407" y="2424820"/>
            <a:ext cx="1791882" cy="1366047"/>
            <a:chOff x="4761312" y="2363852"/>
            <a:chExt cx="1791882" cy="1366047"/>
          </a:xfrm>
        </p:grpSpPr>
        <p:pic>
          <p:nvPicPr>
            <p:cNvPr id="3" name="Picture 2" descr="A close up of a device&#10;&#10;Description automatically generated">
              <a:extLst>
                <a:ext uri="{FF2B5EF4-FFF2-40B4-BE49-F238E27FC236}">
                  <a16:creationId xmlns:a16="http://schemas.microsoft.com/office/drawing/2014/main" id="{1E1E44A7-D411-4728-A728-50B750EE7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2298" y="2506399"/>
              <a:ext cx="1223500" cy="12235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3DACE2-D75F-4E3B-A90D-0FBE752566D5}"/>
                </a:ext>
              </a:extLst>
            </p:cNvPr>
            <p:cNvSpPr txBox="1"/>
            <p:nvPr/>
          </p:nvSpPr>
          <p:spPr>
            <a:xfrm>
              <a:off x="4761312" y="2363852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45 foot-long container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886987-C802-4DFF-A4F7-5E407B8B3B6E}"/>
              </a:ext>
            </a:extLst>
          </p:cNvPr>
          <p:cNvGrpSpPr/>
          <p:nvPr/>
        </p:nvGrpSpPr>
        <p:grpSpPr>
          <a:xfrm>
            <a:off x="6544287" y="2397040"/>
            <a:ext cx="2353075" cy="1457013"/>
            <a:chOff x="6612775" y="2272886"/>
            <a:chExt cx="2353075" cy="14570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FDCEB6-7DAE-4DF9-BA9C-003F191EFDB5}"/>
                </a:ext>
              </a:extLst>
            </p:cNvPr>
            <p:cNvGrpSpPr/>
            <p:nvPr/>
          </p:nvGrpSpPr>
          <p:grpSpPr>
            <a:xfrm>
              <a:off x="6612775" y="2506399"/>
              <a:ext cx="2169148" cy="1223500"/>
              <a:chOff x="6860054" y="2645876"/>
              <a:chExt cx="1674589" cy="944546"/>
            </a:xfrm>
          </p:grpSpPr>
          <p:pic>
            <p:nvPicPr>
              <p:cNvPr id="19" name="Picture 18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3129EEDE-BCC2-433C-BBD6-4FF7DBB3D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0097" y="2645876"/>
                <a:ext cx="944546" cy="944546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DB9BA5A-C3AD-48C6-957A-CD6C796DE6F1}"/>
                  </a:ext>
                </a:extLst>
              </p:cNvPr>
              <p:cNvCxnSpPr>
                <a:cxnSpLocks/>
                <a:stCxn id="19" idx="1"/>
                <a:endCxn id="22" idx="3"/>
              </p:cNvCxnSpPr>
              <p:nvPr/>
            </p:nvCxnSpPr>
            <p:spPr>
              <a:xfrm flipH="1">
                <a:off x="7407826" y="3118149"/>
                <a:ext cx="182271" cy="0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5E3F065-66CA-4404-A319-041B79CEA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60054" y="2844265"/>
                <a:ext cx="547772" cy="547768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7BF669-1B7E-4440-BC54-8238E2925D82}"/>
                </a:ext>
              </a:extLst>
            </p:cNvPr>
            <p:cNvSpPr txBox="1"/>
            <p:nvPr/>
          </p:nvSpPr>
          <p:spPr>
            <a:xfrm>
              <a:off x="6977976" y="2272886"/>
              <a:ext cx="198787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Connect to database with fibre cable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24BF0E-8A5C-4059-912E-FB4B00B5E8D6}"/>
              </a:ext>
            </a:extLst>
          </p:cNvPr>
          <p:cNvGrpSpPr/>
          <p:nvPr/>
        </p:nvGrpSpPr>
        <p:grpSpPr>
          <a:xfrm>
            <a:off x="6726888" y="3720270"/>
            <a:ext cx="1987874" cy="1391731"/>
            <a:chOff x="7176235" y="3652714"/>
            <a:chExt cx="1987874" cy="13917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4551F7-3E13-4548-8DDB-3AA0A1B6AF87}"/>
                </a:ext>
              </a:extLst>
            </p:cNvPr>
            <p:cNvGrpSpPr/>
            <p:nvPr/>
          </p:nvGrpSpPr>
          <p:grpSpPr>
            <a:xfrm>
              <a:off x="7558422" y="3820945"/>
              <a:ext cx="1223500" cy="1223500"/>
              <a:chOff x="7590097" y="2645876"/>
              <a:chExt cx="944546" cy="944546"/>
            </a:xfrm>
          </p:grpSpPr>
          <p:pic>
            <p:nvPicPr>
              <p:cNvPr id="16" name="Picture 15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715387EA-CFA9-43B9-8402-0FAD8A1C4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0097" y="2645876"/>
                <a:ext cx="944546" cy="944546"/>
              </a:xfrm>
              <a:prstGeom prst="rect">
                <a:avLst/>
              </a:prstGeom>
            </p:spPr>
          </p:pic>
          <p:pic>
            <p:nvPicPr>
              <p:cNvPr id="1030" name="Picture 6" descr="Image result for aws logo png">
                <a:extLst>
                  <a:ext uri="{FF2B5EF4-FFF2-40B4-BE49-F238E27FC236}">
                    <a16:creationId xmlns:a16="http://schemas.microsoft.com/office/drawing/2014/main" id="{D4734642-3F8E-47DA-9108-31174891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9031" y="2916885"/>
                <a:ext cx="601520" cy="226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85D517-1097-463E-90B7-409140FACC5F}"/>
                </a:ext>
              </a:extLst>
            </p:cNvPr>
            <p:cNvSpPr txBox="1"/>
            <p:nvPr/>
          </p:nvSpPr>
          <p:spPr>
            <a:xfrm>
              <a:off x="7176235" y="3652714"/>
              <a:ext cx="19878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Transports data to AWS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486A11-556E-475C-A164-ADC654886C16}"/>
              </a:ext>
            </a:extLst>
          </p:cNvPr>
          <p:cNvGrpSpPr/>
          <p:nvPr/>
        </p:nvGrpSpPr>
        <p:grpSpPr>
          <a:xfrm>
            <a:off x="4278899" y="3720270"/>
            <a:ext cx="1987874" cy="1357283"/>
            <a:chOff x="4761312" y="3670904"/>
            <a:chExt cx="1987874" cy="135728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F9B9C7-7F1B-4A03-BB6F-AF393E3945C1}"/>
                </a:ext>
              </a:extLst>
            </p:cNvPr>
            <p:cNvGrpSpPr/>
            <p:nvPr/>
          </p:nvGrpSpPr>
          <p:grpSpPr>
            <a:xfrm>
              <a:off x="4985820" y="3804687"/>
              <a:ext cx="1438122" cy="1223500"/>
              <a:chOff x="5277545" y="3802192"/>
              <a:chExt cx="1110235" cy="944546"/>
            </a:xfrm>
          </p:grpSpPr>
          <p:pic>
            <p:nvPicPr>
              <p:cNvPr id="25" name="Picture 24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906A0A14-1DD4-4414-8C07-BFF5B4427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3234" y="3802192"/>
                <a:ext cx="944546" cy="944546"/>
              </a:xfrm>
              <a:prstGeom prst="rect">
                <a:avLst/>
              </a:prstGeom>
            </p:spPr>
          </p:pic>
          <p:pic>
            <p:nvPicPr>
              <p:cNvPr id="12" name="Picture 1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A1C3648-58E1-49C0-87B2-ABF302AAB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77545" y="3867946"/>
                <a:ext cx="392990" cy="392990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568C13-6D75-4365-808D-BDA9E24E1897}"/>
                </a:ext>
              </a:extLst>
            </p:cNvPr>
            <p:cNvSpPr txBox="1"/>
            <p:nvPr/>
          </p:nvSpPr>
          <p:spPr>
            <a:xfrm>
              <a:off x="4761312" y="3670904"/>
              <a:ext cx="19878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Fill it with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03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E578E9-42AD-45F1-B3E2-948E5D47953F}"/>
              </a:ext>
            </a:extLst>
          </p:cNvPr>
          <p:cNvSpPr txBox="1"/>
          <p:nvPr/>
        </p:nvSpPr>
        <p:spPr>
          <a:xfrm>
            <a:off x="210110" y="168938"/>
            <a:ext cx="470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</a:rPr>
              <a:t>Other AWS Migration Services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C07FE08-8FB6-4791-8319-4BF02E46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1" t="18950" r="38791" b="37290"/>
          <a:stretch/>
        </p:blipFill>
        <p:spPr bwMode="auto">
          <a:xfrm>
            <a:off x="2436300" y="829942"/>
            <a:ext cx="826748" cy="91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WS Snowmobile">
            <a:extLst>
              <a:ext uri="{FF2B5EF4-FFF2-40B4-BE49-F238E27FC236}">
                <a16:creationId xmlns:a16="http://schemas.microsoft.com/office/drawing/2014/main" id="{28EE4EE9-0781-4469-B6C8-BC8F17AE9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92" y="668057"/>
            <a:ext cx="1236042" cy="12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436E479-F3E5-4490-BB09-7782A04E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7455" r="12440" b="11990"/>
          <a:stretch/>
        </p:blipFill>
        <p:spPr bwMode="auto">
          <a:xfrm>
            <a:off x="5992388" y="862083"/>
            <a:ext cx="790785" cy="84798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6765C4-0B75-431B-B2EC-8556BC7F2504}"/>
              </a:ext>
            </a:extLst>
          </p:cNvPr>
          <p:cNvGrpSpPr/>
          <p:nvPr/>
        </p:nvGrpSpPr>
        <p:grpSpPr>
          <a:xfrm>
            <a:off x="7593827" y="869035"/>
            <a:ext cx="778467" cy="841037"/>
            <a:chOff x="5370844" y="2758132"/>
            <a:chExt cx="1680037" cy="1815077"/>
          </a:xfrm>
        </p:grpSpPr>
        <p:pic>
          <p:nvPicPr>
            <p:cNvPr id="12302" name="Picture 14">
              <a:extLst>
                <a:ext uri="{FF2B5EF4-FFF2-40B4-BE49-F238E27FC236}">
                  <a16:creationId xmlns:a16="http://schemas.microsoft.com/office/drawing/2014/main" id="{72B4CD4C-D132-4AEF-B8FE-CB132D4EC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1" t="14527" r="56915" b="9412"/>
            <a:stretch/>
          </p:blipFill>
          <p:spPr bwMode="auto">
            <a:xfrm>
              <a:off x="5370844" y="2883249"/>
              <a:ext cx="1384340" cy="168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Picture 12">
              <a:extLst>
                <a:ext uri="{FF2B5EF4-FFF2-40B4-BE49-F238E27FC236}">
                  <a16:creationId xmlns:a16="http://schemas.microsoft.com/office/drawing/2014/main" id="{BB8F383C-FFFB-4B76-85B5-27B5880E31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7" t="6153" r="33407" b="24712"/>
            <a:stretch/>
          </p:blipFill>
          <p:spPr bwMode="auto">
            <a:xfrm>
              <a:off x="6382023" y="2758132"/>
              <a:ext cx="668858" cy="69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5319A8BC-592A-4518-820C-E261DFF11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5" y="793192"/>
            <a:ext cx="985772" cy="9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277;p56">
            <a:extLst>
              <a:ext uri="{FF2B5EF4-FFF2-40B4-BE49-F238E27FC236}">
                <a16:creationId xmlns:a16="http://schemas.microsoft.com/office/drawing/2014/main" id="{F6710092-6198-4574-9198-F38CABB17BB0}"/>
              </a:ext>
            </a:extLst>
          </p:cNvPr>
          <p:cNvSpPr/>
          <p:nvPr/>
        </p:nvSpPr>
        <p:spPr>
          <a:xfrm>
            <a:off x="1358781" y="1962073"/>
            <a:ext cx="6426438" cy="56181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AWS Direct Connect 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you to create a dedicated network connection between your premises and AWS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C500-C1AC-4610-B67C-20C93106A142}"/>
              </a:ext>
            </a:extLst>
          </p:cNvPr>
          <p:cNvGrpSpPr/>
          <p:nvPr/>
        </p:nvGrpSpPr>
        <p:grpSpPr>
          <a:xfrm>
            <a:off x="1548118" y="2775885"/>
            <a:ext cx="6047764" cy="1846076"/>
            <a:chOff x="2035758" y="2703513"/>
            <a:chExt cx="6047764" cy="1846076"/>
          </a:xfrm>
        </p:grpSpPr>
        <p:pic>
          <p:nvPicPr>
            <p:cNvPr id="3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F8131CD6-D07A-478D-82F4-D4598CF4B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5758" y="2743743"/>
              <a:ext cx="1627832" cy="1627832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AF4AE5A-759C-453C-8CD1-80361AEBF910}"/>
                </a:ext>
              </a:extLst>
            </p:cNvPr>
            <p:cNvSpPr/>
            <p:nvPr/>
          </p:nvSpPr>
          <p:spPr>
            <a:xfrm>
              <a:off x="3614355" y="3643202"/>
              <a:ext cx="2636726" cy="246731"/>
            </a:xfrm>
            <a:prstGeom prst="rightArrow">
              <a:avLst/>
            </a:prstGeom>
            <a:gradFill flip="none" rotWithShape="1">
              <a:gsLst>
                <a:gs pos="0">
                  <a:srgbClr val="5AAAE7">
                    <a:shade val="30000"/>
                    <a:satMod val="115000"/>
                  </a:srgbClr>
                </a:gs>
                <a:gs pos="50000">
                  <a:srgbClr val="5AAAE7">
                    <a:shade val="67500"/>
                    <a:satMod val="115000"/>
                  </a:srgbClr>
                </a:gs>
                <a:gs pos="100000">
                  <a:srgbClr val="5AAAE7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D6168D-6B3D-48D7-8DA5-C52D96137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7446" y="2703513"/>
              <a:ext cx="1846076" cy="1846076"/>
            </a:xfrm>
            <a:prstGeom prst="rect">
              <a:avLst/>
            </a:prstGeom>
          </p:spPr>
        </p:pic>
        <p:pic>
          <p:nvPicPr>
            <p:cNvPr id="21" name="Picture 6" descr="Image result for aws logo png">
              <a:extLst>
                <a:ext uri="{FF2B5EF4-FFF2-40B4-BE49-F238E27FC236}">
                  <a16:creationId xmlns:a16="http://schemas.microsoft.com/office/drawing/2014/main" id="{2FCFE133-F329-4D94-BF0D-970121BAB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1880" y="3551681"/>
              <a:ext cx="1143442" cy="42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9606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E578E9-42AD-45F1-B3E2-948E5D47953F}"/>
              </a:ext>
            </a:extLst>
          </p:cNvPr>
          <p:cNvSpPr txBox="1"/>
          <p:nvPr/>
        </p:nvSpPr>
        <p:spPr>
          <a:xfrm>
            <a:off x="210110" y="168938"/>
            <a:ext cx="470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</a:rPr>
              <a:t>Other AWS Migration Services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C07FE08-8FB6-4791-8319-4BF02E46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1" t="18950" r="38791" b="37290"/>
          <a:stretch/>
        </p:blipFill>
        <p:spPr bwMode="auto">
          <a:xfrm>
            <a:off x="2436300" y="829942"/>
            <a:ext cx="826748" cy="91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WS Snowmobile">
            <a:extLst>
              <a:ext uri="{FF2B5EF4-FFF2-40B4-BE49-F238E27FC236}">
                <a16:creationId xmlns:a16="http://schemas.microsoft.com/office/drawing/2014/main" id="{28EE4EE9-0781-4469-B6C8-BC8F17AE9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92" y="668057"/>
            <a:ext cx="1236042" cy="12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436E479-F3E5-4490-BB09-7782A04E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7455" r="12440" b="11990"/>
          <a:stretch/>
        </p:blipFill>
        <p:spPr bwMode="auto">
          <a:xfrm>
            <a:off x="5992388" y="862083"/>
            <a:ext cx="790785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6765C4-0B75-431B-B2EC-8556BC7F2504}"/>
              </a:ext>
            </a:extLst>
          </p:cNvPr>
          <p:cNvGrpSpPr/>
          <p:nvPr/>
        </p:nvGrpSpPr>
        <p:grpSpPr>
          <a:xfrm>
            <a:off x="7593827" y="869035"/>
            <a:ext cx="778467" cy="841037"/>
            <a:chOff x="5370844" y="2758132"/>
            <a:chExt cx="1680037" cy="1815077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12302" name="Picture 14">
              <a:extLst>
                <a:ext uri="{FF2B5EF4-FFF2-40B4-BE49-F238E27FC236}">
                  <a16:creationId xmlns:a16="http://schemas.microsoft.com/office/drawing/2014/main" id="{72B4CD4C-D132-4AEF-B8FE-CB132D4EC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1" t="14527" r="56915" b="9412"/>
            <a:stretch/>
          </p:blipFill>
          <p:spPr bwMode="auto">
            <a:xfrm>
              <a:off x="5370844" y="2883249"/>
              <a:ext cx="1384340" cy="168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Picture 12">
              <a:extLst>
                <a:ext uri="{FF2B5EF4-FFF2-40B4-BE49-F238E27FC236}">
                  <a16:creationId xmlns:a16="http://schemas.microsoft.com/office/drawing/2014/main" id="{BB8F383C-FFFB-4B76-85B5-27B5880E31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7" t="6153" r="33407" b="24712"/>
            <a:stretch/>
          </p:blipFill>
          <p:spPr bwMode="auto">
            <a:xfrm>
              <a:off x="6382023" y="2758132"/>
              <a:ext cx="668858" cy="69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5319A8BC-592A-4518-820C-E261DFF11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5" y="793192"/>
            <a:ext cx="985772" cy="9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277;p56">
            <a:extLst>
              <a:ext uri="{FF2B5EF4-FFF2-40B4-BE49-F238E27FC236}">
                <a16:creationId xmlns:a16="http://schemas.microsoft.com/office/drawing/2014/main" id="{77EB5AE3-B0A7-4F09-8ABB-B4ABF5686C37}"/>
              </a:ext>
            </a:extLst>
          </p:cNvPr>
          <p:cNvSpPr/>
          <p:nvPr/>
        </p:nvSpPr>
        <p:spPr>
          <a:xfrm>
            <a:off x="1358781" y="1962073"/>
            <a:ext cx="6426438" cy="56181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Amazon Kinesis Firehose 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used to load streaming data into AWS services like S3 or Redshift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1E859A-072C-4C20-9C78-1D2B16345078}"/>
              </a:ext>
            </a:extLst>
          </p:cNvPr>
          <p:cNvGrpSpPr/>
          <p:nvPr/>
        </p:nvGrpSpPr>
        <p:grpSpPr>
          <a:xfrm>
            <a:off x="1827568" y="2565657"/>
            <a:ext cx="6172151" cy="2656665"/>
            <a:chOff x="2317617" y="2523884"/>
            <a:chExt cx="6172151" cy="26566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FCF6A9C-651D-4AEB-B7FB-02CA7C1BF967}"/>
                </a:ext>
              </a:extLst>
            </p:cNvPr>
            <p:cNvGrpSpPr/>
            <p:nvPr/>
          </p:nvGrpSpPr>
          <p:grpSpPr>
            <a:xfrm>
              <a:off x="2317617" y="2523884"/>
              <a:ext cx="4492191" cy="2656665"/>
              <a:chOff x="1718305" y="2571750"/>
              <a:chExt cx="4492191" cy="265666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9B4A4EA-0C3A-4FB7-B7FC-E792DDE2E32B}"/>
                  </a:ext>
                </a:extLst>
              </p:cNvPr>
              <p:cNvGrpSpPr/>
              <p:nvPr/>
            </p:nvGrpSpPr>
            <p:grpSpPr>
              <a:xfrm>
                <a:off x="3238461" y="2841299"/>
                <a:ext cx="2348120" cy="1911580"/>
                <a:chOff x="4401177" y="3012129"/>
                <a:chExt cx="1708221" cy="1569919"/>
              </a:xfrm>
            </p:grpSpPr>
            <p:cxnSp>
              <p:nvCxnSpPr>
                <p:cNvPr id="3" name="Connector: Elbow 2">
                  <a:extLst>
                    <a:ext uri="{FF2B5EF4-FFF2-40B4-BE49-F238E27FC236}">
                      <a16:creationId xmlns:a16="http://schemas.microsoft.com/office/drawing/2014/main" id="{2C6900CD-EDD5-46C9-922B-A5A3CA78EB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1178" y="3012129"/>
                  <a:ext cx="1708220" cy="781670"/>
                </a:xfrm>
                <a:prstGeom prst="bentConnector3">
                  <a:avLst/>
                </a:prstGeom>
                <a:ln w="28575">
                  <a:solidFill>
                    <a:srgbClr val="FF575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36A7BD9A-1D8C-4949-A7EA-1035E4708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1178" y="3793799"/>
                  <a:ext cx="1708220" cy="788249"/>
                </a:xfrm>
                <a:prstGeom prst="bentConnector3">
                  <a:avLst/>
                </a:prstGeom>
                <a:ln w="28575">
                  <a:solidFill>
                    <a:srgbClr val="FF575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D4226CB9-5172-4720-A54A-1F4EE8D20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1178" y="3533117"/>
                  <a:ext cx="1708220" cy="260683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rgbClr val="FF575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FD79F4BA-00E5-4B36-9068-919F4541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1177" y="3793799"/>
                  <a:ext cx="1708220" cy="278716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rgbClr val="FF575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2" name="Google Shape;699;p35" descr="S3.png">
                <a:extLst>
                  <a:ext uri="{FF2B5EF4-FFF2-40B4-BE49-F238E27FC236}">
                    <a16:creationId xmlns:a16="http://schemas.microsoft.com/office/drawing/2014/main" id="{69C10977-EFB8-44EB-A9A5-EC467EB54B03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586579" y="2571750"/>
                <a:ext cx="564546" cy="5645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6" name="Picture 4" descr="Image result for redshift aws logo">
                <a:extLst>
                  <a:ext uri="{FF2B5EF4-FFF2-40B4-BE49-F238E27FC236}">
                    <a16:creationId xmlns:a16="http://schemas.microsoft.com/office/drawing/2014/main" id="{6E1A1159-DD43-41CF-B29B-1AEF2BB00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2179" y="3215467"/>
                <a:ext cx="473346" cy="520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Image result for aws elasticsearch logo">
                <a:extLst>
                  <a:ext uri="{FF2B5EF4-FFF2-40B4-BE49-F238E27FC236}">
                    <a16:creationId xmlns:a16="http://schemas.microsoft.com/office/drawing/2014/main" id="{E24A2D14-610C-4B13-B781-76D7CF25A8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7208" y="3780669"/>
                <a:ext cx="683288" cy="683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4">
                <a:extLst>
                  <a:ext uri="{FF2B5EF4-FFF2-40B4-BE49-F238E27FC236}">
                    <a16:creationId xmlns:a16="http://schemas.microsoft.com/office/drawing/2014/main" id="{8829F84B-8158-499C-AD2E-86B3A0643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71" t="14527" r="56915" b="9412"/>
              <a:stretch/>
            </p:blipFill>
            <p:spPr bwMode="auto">
              <a:xfrm>
                <a:off x="5632179" y="4463957"/>
                <a:ext cx="473346" cy="577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FD3D2AB-8314-4244-8951-3D4A79031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1718305" y="3317191"/>
                <a:ext cx="1911224" cy="1911224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653C73-651E-465A-A4F6-EAC8ED2432BF}"/>
                </a:ext>
              </a:extLst>
            </p:cNvPr>
            <p:cNvSpPr txBox="1"/>
            <p:nvPr/>
          </p:nvSpPr>
          <p:spPr>
            <a:xfrm>
              <a:off x="6697886" y="2662765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S3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F56449-A711-4F74-9279-A6517F0B13C8}"/>
                </a:ext>
              </a:extLst>
            </p:cNvPr>
            <p:cNvSpPr txBox="1"/>
            <p:nvPr/>
          </p:nvSpPr>
          <p:spPr>
            <a:xfrm>
              <a:off x="6697886" y="3277762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Redshift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DCBB8F-EA73-4EC1-8F2E-615E8381769B}"/>
                </a:ext>
              </a:extLst>
            </p:cNvPr>
            <p:cNvSpPr txBox="1"/>
            <p:nvPr/>
          </p:nvSpPr>
          <p:spPr>
            <a:xfrm>
              <a:off x="6697886" y="3934550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Elasticsearch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484024D-6FA1-49D2-9813-EF8A595F6838}"/>
                </a:ext>
              </a:extLst>
            </p:cNvPr>
            <p:cNvSpPr txBox="1"/>
            <p:nvPr/>
          </p:nvSpPr>
          <p:spPr>
            <a:xfrm>
              <a:off x="6697886" y="4552712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Kinesis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15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73" y="1983016"/>
            <a:ext cx="3623354" cy="1177468"/>
          </a:xfrm>
        </p:spPr>
        <p:txBody>
          <a:bodyPr anchor="ctr"/>
          <a:lstStyle/>
          <a:p>
            <a:pPr algn="ctr"/>
            <a:r>
              <a:rPr lang="en-US" dirty="0"/>
              <a:t>What is Cloud Migration?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A1408-04D2-4C5B-8B69-BD2B8FE1D30E}"/>
              </a:ext>
            </a:extLst>
          </p:cNvPr>
          <p:cNvGrpSpPr/>
          <p:nvPr/>
        </p:nvGrpSpPr>
        <p:grpSpPr>
          <a:xfrm>
            <a:off x="3483241" y="712649"/>
            <a:ext cx="5660759" cy="3890542"/>
            <a:chOff x="2992120" y="340860"/>
            <a:chExt cx="5660759" cy="3890542"/>
          </a:xfrm>
        </p:grpSpPr>
        <p:pic>
          <p:nvPicPr>
            <p:cNvPr id="6" name="Picture 5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B496CCF-017E-4FC1-A6E2-C4B48EDD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80879" y="340860"/>
              <a:ext cx="3886226" cy="3890542"/>
            </a:xfrm>
            <a:prstGeom prst="rect">
              <a:avLst/>
            </a:prstGeom>
          </p:spPr>
        </p:pic>
        <p:pic>
          <p:nvPicPr>
            <p:cNvPr id="7" name="Picture 6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8C3C9CBE-4B22-49D9-B681-4AF06F17D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35C2FF"/>
                </a:clrFrom>
                <a:clrTo>
                  <a:srgbClr val="35C2FF">
                    <a:alpha val="0"/>
                  </a:srgbClr>
                </a:clrTo>
              </a:clrChange>
            </a:blip>
            <a:srcRect l="2013" t="24480" r="20113" b="38570"/>
            <a:stretch/>
          </p:blipFill>
          <p:spPr>
            <a:xfrm>
              <a:off x="2992120" y="1999622"/>
              <a:ext cx="5660759" cy="2074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A769297-89FC-4E59-AAEE-F051FD3CC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077" y="1983016"/>
            <a:ext cx="4658335" cy="1177468"/>
          </a:xfrm>
        </p:spPr>
        <p:txBody>
          <a:bodyPr anchor="ctr"/>
          <a:lstStyle/>
          <a:p>
            <a:pPr algn="ctr"/>
            <a:r>
              <a:rPr lang="pt-BR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7FD80-E1CC-48F1-A2BC-068E6491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1F6FB"/>
              </a:clrFrom>
              <a:clrTo>
                <a:srgbClr val="E1F6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4341" y="352228"/>
            <a:ext cx="4437148" cy="44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25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E578E9-42AD-45F1-B3E2-948E5D47953F}"/>
              </a:ext>
            </a:extLst>
          </p:cNvPr>
          <p:cNvSpPr txBox="1"/>
          <p:nvPr/>
        </p:nvSpPr>
        <p:spPr>
          <a:xfrm>
            <a:off x="210110" y="168938"/>
            <a:ext cx="470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</a:rPr>
              <a:t>Summary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57217C-B4F0-4CCB-AEE2-76C471F6F21D}"/>
              </a:ext>
            </a:extLst>
          </p:cNvPr>
          <p:cNvGrpSpPr/>
          <p:nvPr/>
        </p:nvGrpSpPr>
        <p:grpSpPr>
          <a:xfrm>
            <a:off x="2027501" y="3069629"/>
            <a:ext cx="1791882" cy="1665984"/>
            <a:chOff x="2027501" y="3069629"/>
            <a:chExt cx="1791882" cy="16659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69035D-5800-4E40-B312-E7E6A83A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1701" y="3069629"/>
              <a:ext cx="1264836" cy="12648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38F4E9-7771-4337-AFE3-52EF6FB6F4E0}"/>
                </a:ext>
              </a:extLst>
            </p:cNvPr>
            <p:cNvSpPr txBox="1"/>
            <p:nvPr/>
          </p:nvSpPr>
          <p:spPr>
            <a:xfrm>
              <a:off x="2027501" y="4435531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Why Migration?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7267CF-7B4D-4585-B17B-DC98C4E08EE6}"/>
              </a:ext>
            </a:extLst>
          </p:cNvPr>
          <p:cNvGrpSpPr/>
          <p:nvPr/>
        </p:nvGrpSpPr>
        <p:grpSpPr>
          <a:xfrm>
            <a:off x="552219" y="819042"/>
            <a:ext cx="2009658" cy="2160159"/>
            <a:chOff x="552219" y="819042"/>
            <a:chExt cx="2009658" cy="2160159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344C41C-4448-4726-ADB3-E6EC7760B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211" t="775" r="3158" b="11171"/>
            <a:stretch/>
          </p:blipFill>
          <p:spPr>
            <a:xfrm>
              <a:off x="552219" y="819042"/>
              <a:ext cx="2009658" cy="191032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BDE7B7-757C-49A4-9363-DE149F7DDB4D}"/>
                </a:ext>
              </a:extLst>
            </p:cNvPr>
            <p:cNvSpPr txBox="1"/>
            <p:nvPr/>
          </p:nvSpPr>
          <p:spPr>
            <a:xfrm>
              <a:off x="552219" y="2679119"/>
              <a:ext cx="20096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What is Cloud Migration?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6C17F5-483F-45B6-BBE0-A3C8B7D66F87}"/>
              </a:ext>
            </a:extLst>
          </p:cNvPr>
          <p:cNvGrpSpPr/>
          <p:nvPr/>
        </p:nvGrpSpPr>
        <p:grpSpPr>
          <a:xfrm>
            <a:off x="3346102" y="1279889"/>
            <a:ext cx="2451796" cy="1699312"/>
            <a:chOff x="3245619" y="1279889"/>
            <a:chExt cx="2451796" cy="16993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478801-DC9D-458A-B40B-3CC049F1F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7601" y="1279889"/>
              <a:ext cx="1308802" cy="13088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676639-A949-42EB-BF9B-8DCBB89C2084}"/>
                </a:ext>
              </a:extLst>
            </p:cNvPr>
            <p:cNvSpPr txBox="1"/>
            <p:nvPr/>
          </p:nvSpPr>
          <p:spPr>
            <a:xfrm>
              <a:off x="3245619" y="2679119"/>
              <a:ext cx="245179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The 6 R’s Migration Strategies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17F248-B6DA-45DF-A0A5-BE2720676168}"/>
              </a:ext>
            </a:extLst>
          </p:cNvPr>
          <p:cNvGrpSpPr/>
          <p:nvPr/>
        </p:nvGrpSpPr>
        <p:grpSpPr>
          <a:xfrm>
            <a:off x="5324617" y="3057307"/>
            <a:ext cx="1791882" cy="1678306"/>
            <a:chOff x="5497712" y="3057307"/>
            <a:chExt cx="1791882" cy="16783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922F59-1103-476F-AE1E-20C9135E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913" y="3057307"/>
              <a:ext cx="1289480" cy="128948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3BDE17-0A35-4C62-94AF-927A6BA7FFAC}"/>
                </a:ext>
              </a:extLst>
            </p:cNvPr>
            <p:cNvSpPr txBox="1"/>
            <p:nvPr/>
          </p:nvSpPr>
          <p:spPr>
            <a:xfrm>
              <a:off x="5497712" y="4435531"/>
              <a:ext cx="179188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VM and DB Migration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A4FF8A-246E-4D97-B3DC-370FDE614A94}"/>
              </a:ext>
            </a:extLst>
          </p:cNvPr>
          <p:cNvGrpSpPr/>
          <p:nvPr/>
        </p:nvGrpSpPr>
        <p:grpSpPr>
          <a:xfrm>
            <a:off x="6475053" y="1279889"/>
            <a:ext cx="2451796" cy="1699312"/>
            <a:chOff x="6475053" y="1279889"/>
            <a:chExt cx="2451796" cy="169931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EE4CF7F-D67E-4E2A-830D-111F41E0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6550" y="1279889"/>
              <a:ext cx="1308802" cy="130880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A49B65-1E13-437C-86E0-8DE5B2099A0F}"/>
                </a:ext>
              </a:extLst>
            </p:cNvPr>
            <p:cNvSpPr txBox="1"/>
            <p:nvPr/>
          </p:nvSpPr>
          <p:spPr>
            <a:xfrm>
              <a:off x="6475053" y="2679119"/>
              <a:ext cx="245179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Migration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159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2ADE01-946F-4052-90AD-2BE245388A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57456"/>
            <a:ext cx="2540000" cy="8854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B9B9199-166E-4BFD-9B85-5CA80213BE93}"/>
              </a:ext>
            </a:extLst>
          </p:cNvPr>
          <p:cNvGrpSpPr/>
          <p:nvPr/>
        </p:nvGrpSpPr>
        <p:grpSpPr>
          <a:xfrm>
            <a:off x="924894" y="1655664"/>
            <a:ext cx="7294211" cy="3083597"/>
            <a:chOff x="591670" y="2090218"/>
            <a:chExt cx="10706973" cy="45263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92E514-88A8-44EC-8F50-1004CFC1F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3" b="10935"/>
            <a:stretch/>
          </p:blipFill>
          <p:spPr>
            <a:xfrm>
              <a:off x="591670" y="2090218"/>
              <a:ext cx="10652248" cy="45263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82313-48B0-4D9B-8370-9FF41CF8F19E}"/>
                </a:ext>
              </a:extLst>
            </p:cNvPr>
            <p:cNvSpPr txBox="1"/>
            <p:nvPr/>
          </p:nvSpPr>
          <p:spPr>
            <a:xfrm>
              <a:off x="6880643" y="2451478"/>
              <a:ext cx="3122906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Raleway"/>
                </a:rPr>
                <a:t>India : +91-7847955955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135DA-139D-4BD1-8B64-8F332204EF55}"/>
                </a:ext>
              </a:extLst>
            </p:cNvPr>
            <p:cNvSpPr txBox="1"/>
            <p:nvPr/>
          </p:nvSpPr>
          <p:spPr>
            <a:xfrm>
              <a:off x="6880643" y="3152473"/>
              <a:ext cx="4260726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Raleway"/>
                </a:rPr>
                <a:t>US : 1-800-216-8930 (TOLL FREE)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F3A766-3167-4485-A3B1-18C2C60B1D16}"/>
                </a:ext>
              </a:extLst>
            </p:cNvPr>
            <p:cNvSpPr txBox="1"/>
            <p:nvPr/>
          </p:nvSpPr>
          <p:spPr>
            <a:xfrm>
              <a:off x="6880643" y="4099242"/>
              <a:ext cx="2852313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671B3"/>
                  </a:solidFill>
                  <a:latin typeface="Raleway"/>
                </a:rPr>
                <a:t>sales@intellipaat.com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A40A4E-660A-4A32-ADAE-5CA538731B75}"/>
                </a:ext>
              </a:extLst>
            </p:cNvPr>
            <p:cNvSpPr txBox="1"/>
            <p:nvPr/>
          </p:nvSpPr>
          <p:spPr>
            <a:xfrm>
              <a:off x="6880643" y="5486326"/>
              <a:ext cx="4418000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C8478"/>
                  </a:solidFill>
                  <a:latin typeface="Raleway"/>
                </a:rPr>
                <a:t>24X7 Chat with our Course Advisor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42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4FCC2554-675D-4E77-8CC1-3A59E749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68" y="3237465"/>
            <a:ext cx="442128" cy="442128"/>
          </a:xfrm>
          <a:prstGeom prst="rect">
            <a:avLst/>
          </a:prstGeom>
        </p:spPr>
      </p:pic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F68E207-7ED9-4F60-958D-09E40A44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47" y="2596441"/>
            <a:ext cx="1658762" cy="165876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6E5BF41-4FA3-4597-BB23-41D230EF0CF9}"/>
              </a:ext>
            </a:extLst>
          </p:cNvPr>
          <p:cNvGrpSpPr/>
          <p:nvPr/>
        </p:nvGrpSpPr>
        <p:grpSpPr>
          <a:xfrm>
            <a:off x="6121782" y="2186413"/>
            <a:ext cx="1767971" cy="2068790"/>
            <a:chOff x="5602062" y="1997467"/>
            <a:chExt cx="1767971" cy="2068790"/>
          </a:xfrm>
        </p:grpSpPr>
        <p:pic>
          <p:nvPicPr>
            <p:cNvPr id="25" name="Picture 24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723AB013-8D4A-4EF4-A13E-77769A4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2062" y="2915037"/>
              <a:ext cx="1151220" cy="1151220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93E79870-9F11-4BF9-BC4C-FDA95B63F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283" y="1997467"/>
              <a:ext cx="1540750" cy="154075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66FF6D-D0A9-44FE-A671-784C61DF3E10}"/>
              </a:ext>
            </a:extLst>
          </p:cNvPr>
          <p:cNvSpPr/>
          <p:nvPr/>
        </p:nvSpPr>
        <p:spPr>
          <a:xfrm>
            <a:off x="1773967" y="1112176"/>
            <a:ext cx="5596066" cy="5901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Cloud Migration is the term for moving data, applications, or any local element like a virtual machine to the Cloud Computing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210111" y="168938"/>
            <a:ext cx="3966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What is Cloud Migration?</a:t>
            </a:r>
          </a:p>
        </p:txBody>
      </p:sp>
    </p:spTree>
    <p:extLst>
      <p:ext uri="{BB962C8B-B14F-4D97-AF65-F5344CB8AC3E}">
        <p14:creationId xmlns:p14="http://schemas.microsoft.com/office/powerpoint/2010/main" val="112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0.00247 L 0.42188 -0.0006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73" y="1983016"/>
            <a:ext cx="4742398" cy="1177468"/>
          </a:xfrm>
        </p:spPr>
        <p:txBody>
          <a:bodyPr anchor="ctr"/>
          <a:lstStyle/>
          <a:p>
            <a:pPr algn="ctr"/>
            <a:r>
              <a:rPr lang="en-US" dirty="0"/>
              <a:t>Why Migration is important?</a:t>
            </a:r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E95FA0F-9F8C-4142-A8C8-279193C2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770" y="1153364"/>
            <a:ext cx="2836772" cy="2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6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3F179C-C57A-430E-A63D-2CE119FD3ACC}"/>
              </a:ext>
            </a:extLst>
          </p:cNvPr>
          <p:cNvSpPr txBox="1"/>
          <p:nvPr/>
        </p:nvSpPr>
        <p:spPr>
          <a:xfrm>
            <a:off x="210111" y="168938"/>
            <a:ext cx="448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Why Migration is important?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0AE8F64-FDAF-4B18-8B80-CCA68364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390" y="2236374"/>
            <a:ext cx="2059844" cy="2059844"/>
          </a:xfrm>
          <a:prstGeom prst="rect">
            <a:avLst/>
          </a:prstGeom>
        </p:spPr>
      </p:pic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22918FDC-4E88-4DB7-94F1-BFB15B75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76" y="2236374"/>
            <a:ext cx="2059844" cy="2059844"/>
          </a:xfrm>
          <a:prstGeom prst="rect">
            <a:avLst/>
          </a:prstGeom>
        </p:spPr>
      </p:pic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689EC745-7385-4491-832D-1401CF82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12" y="2418404"/>
            <a:ext cx="1877814" cy="18778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00DC4F-C545-4875-AD9C-E505F63C646D}"/>
              </a:ext>
            </a:extLst>
          </p:cNvPr>
          <p:cNvSpPr/>
          <p:nvPr/>
        </p:nvSpPr>
        <p:spPr>
          <a:xfrm>
            <a:off x="1773967" y="1112176"/>
            <a:ext cx="5596066" cy="5901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Business owner wants to expand his business, thinking of a plan</a:t>
            </a:r>
          </a:p>
        </p:txBody>
      </p:sp>
    </p:spTree>
    <p:extLst>
      <p:ext uri="{BB962C8B-B14F-4D97-AF65-F5344CB8AC3E}">
        <p14:creationId xmlns:p14="http://schemas.microsoft.com/office/powerpoint/2010/main" val="423583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5729A42-E752-40AB-A3F7-04736F93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76" y="2236374"/>
            <a:ext cx="2059844" cy="2059844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CA817FD-EF07-4618-A4D4-C7F79E1B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12" y="2418404"/>
            <a:ext cx="1877814" cy="1877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F179C-C57A-430E-A63D-2CE119FD3ACC}"/>
              </a:ext>
            </a:extLst>
          </p:cNvPr>
          <p:cNvSpPr txBox="1"/>
          <p:nvPr/>
        </p:nvSpPr>
        <p:spPr>
          <a:xfrm>
            <a:off x="210111" y="168938"/>
            <a:ext cx="448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Why Migration is important?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FF997737-2703-4748-A04C-A45D1E2A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778" y="1963397"/>
            <a:ext cx="2380446" cy="2380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E73A2-077C-4BA5-B437-173D401A2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116" y="1917570"/>
            <a:ext cx="1130896" cy="113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7A597-5F44-4BF1-A513-8519983F2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507" y="2070359"/>
            <a:ext cx="933386" cy="93338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2900DC-E010-462E-8936-F23CB665B0DE}"/>
              </a:ext>
            </a:extLst>
          </p:cNvPr>
          <p:cNvSpPr/>
          <p:nvPr/>
        </p:nvSpPr>
        <p:spPr>
          <a:xfrm>
            <a:off x="1773967" y="1112176"/>
            <a:ext cx="5596066" cy="5901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The business owner found a solution and wants to move his application to the cloud for reducing cost and a global reach</a:t>
            </a:r>
          </a:p>
        </p:txBody>
      </p:sp>
    </p:spTree>
    <p:extLst>
      <p:ext uri="{BB962C8B-B14F-4D97-AF65-F5344CB8AC3E}">
        <p14:creationId xmlns:p14="http://schemas.microsoft.com/office/powerpoint/2010/main" val="31337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3F179C-C57A-430E-A63D-2CE119FD3ACC}"/>
              </a:ext>
            </a:extLst>
          </p:cNvPr>
          <p:cNvSpPr txBox="1"/>
          <p:nvPr/>
        </p:nvSpPr>
        <p:spPr>
          <a:xfrm>
            <a:off x="210111" y="168938"/>
            <a:ext cx="448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Why Migration is important?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B3CD70BC-1E02-4031-94DB-A8CCA49F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13" y="1192720"/>
            <a:ext cx="1366576" cy="1366576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ACD1FA3-A0B1-44A7-9A5E-BEC655C9D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324" y="3091523"/>
            <a:ext cx="1591196" cy="1591196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FA09B74-CBCB-42CB-BBD4-A6D39CA44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80" y="1567028"/>
            <a:ext cx="2009444" cy="2009444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F6D053B-17A6-4281-9B27-5F99C0982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678" y="1597286"/>
            <a:ext cx="1948928" cy="1948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22EE9-863C-4BF0-AEF9-B53C8DE01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964" y="3167264"/>
            <a:ext cx="1439714" cy="143971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412FEE-F716-4E80-9531-C36123929D60}"/>
              </a:ext>
            </a:extLst>
          </p:cNvPr>
          <p:cNvSpPr/>
          <p:nvPr/>
        </p:nvSpPr>
        <p:spPr>
          <a:xfrm>
            <a:off x="1773967" y="3781499"/>
            <a:ext cx="5596066" cy="5901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Cloud has provided the business better reach and is reducing operational costs which makes it more profitable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75FA22-0889-4270-9DE4-BE6463909A49}"/>
              </a:ext>
            </a:extLst>
          </p:cNvPr>
          <p:cNvSpPr/>
          <p:nvPr/>
        </p:nvSpPr>
        <p:spPr>
          <a:xfrm>
            <a:off x="1773967" y="904579"/>
            <a:ext cx="5596066" cy="5901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Now his customers have increase and the profits are increasing every day</a:t>
            </a:r>
          </a:p>
        </p:txBody>
      </p:sp>
    </p:spTree>
    <p:extLst>
      <p:ext uri="{BB962C8B-B14F-4D97-AF65-F5344CB8AC3E}">
        <p14:creationId xmlns:p14="http://schemas.microsoft.com/office/powerpoint/2010/main" val="136304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3F179C-C57A-430E-A63D-2CE119FD3ACC}"/>
              </a:ext>
            </a:extLst>
          </p:cNvPr>
          <p:cNvSpPr txBox="1"/>
          <p:nvPr/>
        </p:nvSpPr>
        <p:spPr>
          <a:xfrm>
            <a:off x="210111" y="168938"/>
            <a:ext cx="448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Why Migration is important?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8BA03F-B49D-4759-A36C-44D86507724A}"/>
              </a:ext>
            </a:extLst>
          </p:cNvPr>
          <p:cNvGrpSpPr/>
          <p:nvPr/>
        </p:nvGrpSpPr>
        <p:grpSpPr>
          <a:xfrm>
            <a:off x="545514" y="1917260"/>
            <a:ext cx="2100705" cy="2646266"/>
            <a:chOff x="545514" y="1917260"/>
            <a:chExt cx="2100705" cy="2646266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A8A7BA3-25AC-4B3E-AF3A-77FDAA605B38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597686" y="3030649"/>
              <a:ext cx="440" cy="962493"/>
            </a:xfrm>
            <a:prstGeom prst="straightConnector1">
              <a:avLst/>
            </a:prstGeom>
            <a:noFill/>
            <a:ln w="38100" cap="flat" cmpd="sng" algn="ctr">
              <a:solidFill>
                <a:srgbClr val="00B09B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1BBFB77-FB63-4E2C-AC9B-C092FD56F3B2}"/>
                </a:ext>
              </a:extLst>
            </p:cNvPr>
            <p:cNvGrpSpPr/>
            <p:nvPr/>
          </p:nvGrpSpPr>
          <p:grpSpPr>
            <a:xfrm>
              <a:off x="1072877" y="1917260"/>
              <a:ext cx="1049620" cy="1217558"/>
              <a:chOff x="1072877" y="1746437"/>
              <a:chExt cx="1049620" cy="121755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088D76C-6DFD-4CDD-8467-EBEA9E6DA650}"/>
                  </a:ext>
                </a:extLst>
              </p:cNvPr>
              <p:cNvGrpSpPr/>
              <p:nvPr/>
            </p:nvGrpSpPr>
            <p:grpSpPr>
              <a:xfrm>
                <a:off x="1072877" y="1746437"/>
                <a:ext cx="1049620" cy="1217558"/>
                <a:chOff x="3149698" y="2927926"/>
                <a:chExt cx="1348318" cy="1564049"/>
              </a:xfrm>
            </p:grpSpPr>
            <p:sp>
              <p:nvSpPr>
                <p:cNvPr id="73" name="Hexagon 72">
                  <a:extLst>
                    <a:ext uri="{FF2B5EF4-FFF2-40B4-BE49-F238E27FC236}">
                      <a16:creationId xmlns:a16="http://schemas.microsoft.com/office/drawing/2014/main" id="{4E2101CF-5A88-4801-9F06-8273A5A0F65C}"/>
                    </a:ext>
                  </a:extLst>
                </p:cNvPr>
                <p:cNvSpPr/>
                <p:nvPr/>
              </p:nvSpPr>
              <p:spPr>
                <a:xfrm rot="16200000">
                  <a:off x="3041832" y="3035792"/>
                  <a:ext cx="1564049" cy="1348318"/>
                </a:xfrm>
                <a:prstGeom prst="hexagon">
                  <a:avLst/>
                </a:prstGeom>
                <a:solidFill>
                  <a:srgbClr val="00B09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Hexagon 73">
                  <a:extLst>
                    <a:ext uri="{FF2B5EF4-FFF2-40B4-BE49-F238E27FC236}">
                      <a16:creationId xmlns:a16="http://schemas.microsoft.com/office/drawing/2014/main" id="{CECBCFD8-C2E7-4F0F-9321-A25288E90698}"/>
                    </a:ext>
                  </a:extLst>
                </p:cNvPr>
                <p:cNvSpPr/>
                <p:nvPr/>
              </p:nvSpPr>
              <p:spPr>
                <a:xfrm rot="16200000">
                  <a:off x="3175646" y="3151150"/>
                  <a:ext cx="1296420" cy="1117603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rgbClr val="F0EEEF">
                        <a:lumMod val="90000"/>
                      </a:srgbClr>
                    </a:gs>
                    <a:gs pos="53000">
                      <a:srgbClr val="F1EFF0"/>
                    </a:gs>
                    <a:gs pos="77000">
                      <a:srgbClr val="EFEDEE"/>
                    </a:gs>
                    <a:gs pos="100000">
                      <a:srgbClr val="EFEBEC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9665F48-9994-47FE-9E53-E757F1855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05662" y="2065009"/>
                <a:ext cx="580410" cy="580410"/>
              </a:xfrm>
              <a:prstGeom prst="rect">
                <a:avLst/>
              </a:prstGeom>
            </p:spPr>
          </p:pic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FC96610-BE22-4F80-8595-D39E2D4FCB5C}"/>
                </a:ext>
              </a:extLst>
            </p:cNvPr>
            <p:cNvSpPr txBox="1"/>
            <p:nvPr/>
          </p:nvSpPr>
          <p:spPr>
            <a:xfrm>
              <a:off x="545514" y="4040306"/>
              <a:ext cx="210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Scale according to the application traffic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DA826FC-1B11-4375-9D15-FF5FB684BEDB}"/>
              </a:ext>
            </a:extLst>
          </p:cNvPr>
          <p:cNvGrpSpPr/>
          <p:nvPr/>
        </p:nvGrpSpPr>
        <p:grpSpPr>
          <a:xfrm>
            <a:off x="2827706" y="1917261"/>
            <a:ext cx="2305451" cy="2646265"/>
            <a:chOff x="2827706" y="1917261"/>
            <a:chExt cx="2305451" cy="2646265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6D3C175-E086-41D0-88C6-FED19F5DE15A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980431" y="3030650"/>
              <a:ext cx="1" cy="928402"/>
            </a:xfrm>
            <a:prstGeom prst="straightConnector1">
              <a:avLst/>
            </a:prstGeom>
            <a:noFill/>
            <a:ln w="38100" cap="flat" cmpd="sng" algn="ctr">
              <a:solidFill>
                <a:srgbClr val="F36F13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41340B1-71B4-4C18-9461-4ED28011AD59}"/>
                </a:ext>
              </a:extLst>
            </p:cNvPr>
            <p:cNvGrpSpPr/>
            <p:nvPr/>
          </p:nvGrpSpPr>
          <p:grpSpPr>
            <a:xfrm>
              <a:off x="3455623" y="1917261"/>
              <a:ext cx="1049620" cy="1217558"/>
              <a:chOff x="3455623" y="1746438"/>
              <a:chExt cx="1049620" cy="121755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D76B0E3-EA68-4B30-86C1-5A46C6491A04}"/>
                  </a:ext>
                </a:extLst>
              </p:cNvPr>
              <p:cNvGrpSpPr/>
              <p:nvPr/>
            </p:nvGrpSpPr>
            <p:grpSpPr>
              <a:xfrm>
                <a:off x="3455623" y="1746438"/>
                <a:ext cx="1049620" cy="1217558"/>
                <a:chOff x="3149700" y="2927926"/>
                <a:chExt cx="1348318" cy="1564049"/>
              </a:xfrm>
            </p:grpSpPr>
            <p:sp>
              <p:nvSpPr>
                <p:cNvPr id="69" name="Hexagon 68">
                  <a:extLst>
                    <a:ext uri="{FF2B5EF4-FFF2-40B4-BE49-F238E27FC236}">
                      <a16:creationId xmlns:a16="http://schemas.microsoft.com/office/drawing/2014/main" id="{A6A12C76-996B-4EB6-A61F-06D29214BD35}"/>
                    </a:ext>
                  </a:extLst>
                </p:cNvPr>
                <p:cNvSpPr/>
                <p:nvPr/>
              </p:nvSpPr>
              <p:spPr>
                <a:xfrm rot="16200000">
                  <a:off x="3041834" y="3035792"/>
                  <a:ext cx="1564049" cy="1348318"/>
                </a:xfrm>
                <a:prstGeom prst="hexagon">
                  <a:avLst/>
                </a:prstGeom>
                <a:solidFill>
                  <a:srgbClr val="F36F1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Hexagon 69">
                  <a:extLst>
                    <a:ext uri="{FF2B5EF4-FFF2-40B4-BE49-F238E27FC236}">
                      <a16:creationId xmlns:a16="http://schemas.microsoft.com/office/drawing/2014/main" id="{98FF301D-B900-4B8B-9D96-930C83CD501E}"/>
                    </a:ext>
                  </a:extLst>
                </p:cNvPr>
                <p:cNvSpPr/>
                <p:nvPr/>
              </p:nvSpPr>
              <p:spPr>
                <a:xfrm rot="16200000">
                  <a:off x="3175646" y="3151150"/>
                  <a:ext cx="1296420" cy="1117603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rgbClr val="F0EEEF">
                        <a:lumMod val="90000"/>
                      </a:srgbClr>
                    </a:gs>
                    <a:gs pos="53000">
                      <a:srgbClr val="F1EFF0"/>
                    </a:gs>
                    <a:gs pos="77000">
                      <a:srgbClr val="EFEDEE"/>
                    </a:gs>
                    <a:gs pos="100000">
                      <a:srgbClr val="EFEBEC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1" name="Picture 8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A3F1CB2-22D2-4CD5-B4FA-812D76306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0587" y="2005369"/>
                <a:ext cx="699690" cy="69969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FE9363B-9667-44B8-96E8-64C88C875203}"/>
                </a:ext>
              </a:extLst>
            </p:cNvPr>
            <p:cNvSpPr txBox="1"/>
            <p:nvPr/>
          </p:nvSpPr>
          <p:spPr>
            <a:xfrm>
              <a:off x="2827706" y="4040306"/>
              <a:ext cx="2305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Faster application implementation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242831-CC1F-4F6B-9F42-9B8C7DD48174}"/>
              </a:ext>
            </a:extLst>
          </p:cNvPr>
          <p:cNvGrpSpPr/>
          <p:nvPr/>
        </p:nvGrpSpPr>
        <p:grpSpPr>
          <a:xfrm>
            <a:off x="5314644" y="1917259"/>
            <a:ext cx="2100705" cy="2647841"/>
            <a:chOff x="5314644" y="1917259"/>
            <a:chExt cx="2100705" cy="264784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C35F383-0963-43BD-84DC-DD7C5052225B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6363175" y="3030648"/>
              <a:ext cx="0" cy="955682"/>
            </a:xfrm>
            <a:prstGeom prst="straightConnector1">
              <a:avLst/>
            </a:prstGeom>
            <a:noFill/>
            <a:ln w="38100" cap="flat" cmpd="sng" algn="ctr">
              <a:solidFill>
                <a:srgbClr val="8FDCF8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B135813-B2C3-48BF-AFC8-43E3A22EC5C8}"/>
                </a:ext>
              </a:extLst>
            </p:cNvPr>
            <p:cNvGrpSpPr/>
            <p:nvPr/>
          </p:nvGrpSpPr>
          <p:grpSpPr>
            <a:xfrm>
              <a:off x="5838367" y="1917259"/>
              <a:ext cx="1049620" cy="1217558"/>
              <a:chOff x="5838367" y="1746436"/>
              <a:chExt cx="1049620" cy="121755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A8469F7-706C-47C2-A7C7-2A41FDD3E06D}"/>
                  </a:ext>
                </a:extLst>
              </p:cNvPr>
              <p:cNvGrpSpPr/>
              <p:nvPr/>
            </p:nvGrpSpPr>
            <p:grpSpPr>
              <a:xfrm>
                <a:off x="5838367" y="1746436"/>
                <a:ext cx="1049620" cy="1217558"/>
                <a:chOff x="3149700" y="2927925"/>
                <a:chExt cx="1348318" cy="1564049"/>
              </a:xfrm>
            </p:grpSpPr>
            <p:sp>
              <p:nvSpPr>
                <p:cNvPr id="65" name="Hexagon 64">
                  <a:extLst>
                    <a:ext uri="{FF2B5EF4-FFF2-40B4-BE49-F238E27FC236}">
                      <a16:creationId xmlns:a16="http://schemas.microsoft.com/office/drawing/2014/main" id="{7231DA62-366A-4A70-9B3B-97AE271F8D19}"/>
                    </a:ext>
                  </a:extLst>
                </p:cNvPr>
                <p:cNvSpPr/>
                <p:nvPr/>
              </p:nvSpPr>
              <p:spPr>
                <a:xfrm rot="16200000">
                  <a:off x="3041834" y="3035792"/>
                  <a:ext cx="1564049" cy="1348318"/>
                </a:xfrm>
                <a:prstGeom prst="hex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Hexagon 65">
                  <a:extLst>
                    <a:ext uri="{FF2B5EF4-FFF2-40B4-BE49-F238E27FC236}">
                      <a16:creationId xmlns:a16="http://schemas.microsoft.com/office/drawing/2014/main" id="{6175FD4F-EAD6-400C-BE4F-2FC7599801A5}"/>
                    </a:ext>
                  </a:extLst>
                </p:cNvPr>
                <p:cNvSpPr/>
                <p:nvPr/>
              </p:nvSpPr>
              <p:spPr>
                <a:xfrm rot="16200000">
                  <a:off x="3175646" y="3151150"/>
                  <a:ext cx="1296420" cy="1117603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rgbClr val="F0EEEF">
                        <a:lumMod val="90000"/>
                      </a:srgbClr>
                    </a:gs>
                    <a:gs pos="53000">
                      <a:srgbClr val="F1EFF0"/>
                    </a:gs>
                    <a:gs pos="77000">
                      <a:srgbClr val="EFEDEE"/>
                    </a:gs>
                    <a:gs pos="100000">
                      <a:srgbClr val="EFEBEC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9" name="Picture 8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A9128F7-8E43-48DC-AE69-54BB29A9E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286" y="1982980"/>
                <a:ext cx="824852" cy="824852"/>
              </a:xfrm>
              <a:prstGeom prst="rect">
                <a:avLst/>
              </a:prstGeom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2E228AF-517B-497A-A425-BE874BF6B6AF}"/>
                </a:ext>
              </a:extLst>
            </p:cNvPr>
            <p:cNvSpPr txBox="1"/>
            <p:nvPr/>
          </p:nvSpPr>
          <p:spPr>
            <a:xfrm>
              <a:off x="5314644" y="4041880"/>
              <a:ext cx="210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Better disaster recovery strategies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C1EBC3-2EE1-4C14-8A33-4EE248EF7AFC}"/>
              </a:ext>
            </a:extLst>
          </p:cNvPr>
          <p:cNvGrpSpPr/>
          <p:nvPr/>
        </p:nvGrpSpPr>
        <p:grpSpPr>
          <a:xfrm>
            <a:off x="1738707" y="1385068"/>
            <a:ext cx="2100705" cy="2501281"/>
            <a:chOff x="1738707" y="1385068"/>
            <a:chExt cx="2100705" cy="2501281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A9BC871-75BF-4CD6-90EE-58E2008F92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9059" y="1810466"/>
              <a:ext cx="1" cy="962496"/>
            </a:xfrm>
            <a:prstGeom prst="straightConnector1">
              <a:avLst/>
            </a:prstGeom>
            <a:noFill/>
            <a:ln w="38100" cap="flat" cmpd="sng" algn="ctr">
              <a:solidFill>
                <a:srgbClr val="96C25A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63D1119-6DB6-4CAA-9B9C-130AC7C3D214}"/>
                </a:ext>
              </a:extLst>
            </p:cNvPr>
            <p:cNvGrpSpPr/>
            <p:nvPr/>
          </p:nvGrpSpPr>
          <p:grpSpPr>
            <a:xfrm>
              <a:off x="2264249" y="2668791"/>
              <a:ext cx="1049620" cy="1217558"/>
              <a:chOff x="2264249" y="2497968"/>
              <a:chExt cx="1049620" cy="121755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5867016-F2FD-4432-B4E6-4E4DD80C4A2E}"/>
                  </a:ext>
                </a:extLst>
              </p:cNvPr>
              <p:cNvGrpSpPr/>
              <p:nvPr/>
            </p:nvGrpSpPr>
            <p:grpSpPr>
              <a:xfrm>
                <a:off x="2264249" y="2497968"/>
                <a:ext cx="1049620" cy="1217558"/>
                <a:chOff x="3149698" y="2927926"/>
                <a:chExt cx="1348318" cy="1564049"/>
              </a:xfrm>
            </p:grpSpPr>
            <p:sp>
              <p:nvSpPr>
                <p:cNvPr id="71" name="Hexagon 70">
                  <a:extLst>
                    <a:ext uri="{FF2B5EF4-FFF2-40B4-BE49-F238E27FC236}">
                      <a16:creationId xmlns:a16="http://schemas.microsoft.com/office/drawing/2014/main" id="{E1CCE323-76B3-40F7-87DD-1416DE1E35CB}"/>
                    </a:ext>
                  </a:extLst>
                </p:cNvPr>
                <p:cNvSpPr/>
                <p:nvPr/>
              </p:nvSpPr>
              <p:spPr>
                <a:xfrm rot="16200000">
                  <a:off x="3041832" y="3035792"/>
                  <a:ext cx="1564049" cy="1348318"/>
                </a:xfrm>
                <a:prstGeom prst="hexago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Hexagon 71">
                  <a:extLst>
                    <a:ext uri="{FF2B5EF4-FFF2-40B4-BE49-F238E27FC236}">
                      <a16:creationId xmlns:a16="http://schemas.microsoft.com/office/drawing/2014/main" id="{A0C0F736-9362-44B4-AFE5-3A3D72CEF412}"/>
                    </a:ext>
                  </a:extLst>
                </p:cNvPr>
                <p:cNvSpPr/>
                <p:nvPr/>
              </p:nvSpPr>
              <p:spPr>
                <a:xfrm rot="16200000">
                  <a:off x="3175646" y="3151150"/>
                  <a:ext cx="1296420" cy="1117603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rgbClr val="F0EEEF">
                        <a:lumMod val="90000"/>
                      </a:srgbClr>
                    </a:gs>
                    <a:gs pos="53000">
                      <a:srgbClr val="F1EFF0"/>
                    </a:gs>
                    <a:gs pos="77000">
                      <a:srgbClr val="EFEDEE"/>
                    </a:gs>
                    <a:gs pos="100000">
                      <a:srgbClr val="EFEBEC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8" name="Picture 77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3D3934D2-C057-4CEA-9BD3-CC8B703E6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7704" y="2756096"/>
                <a:ext cx="642712" cy="642712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49BC203-DA6D-4140-9929-F6059828712B}"/>
                </a:ext>
              </a:extLst>
            </p:cNvPr>
            <p:cNvSpPr txBox="1"/>
            <p:nvPr/>
          </p:nvSpPr>
          <p:spPr>
            <a:xfrm>
              <a:off x="1738707" y="1385068"/>
              <a:ext cx="2100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Reduce operational costs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5A3E5-B8D3-4E9D-AF1A-5DFBB6494083}"/>
              </a:ext>
            </a:extLst>
          </p:cNvPr>
          <p:cNvGrpSpPr/>
          <p:nvPr/>
        </p:nvGrpSpPr>
        <p:grpSpPr>
          <a:xfrm>
            <a:off x="4242839" y="1277347"/>
            <a:ext cx="1857927" cy="2609003"/>
            <a:chOff x="4242839" y="1277347"/>
            <a:chExt cx="1857927" cy="260900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F556075-B022-4C34-86FC-49A06DECAC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1804" y="1810466"/>
              <a:ext cx="1" cy="962496"/>
            </a:xfrm>
            <a:prstGeom prst="straightConnector1">
              <a:avLst/>
            </a:prstGeom>
            <a:noFill/>
            <a:ln w="38100" cap="flat" cmpd="sng" algn="ctr">
              <a:solidFill>
                <a:srgbClr val="00ADEC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7587F4B-1880-4F9E-91C0-50002682FD71}"/>
                </a:ext>
              </a:extLst>
            </p:cNvPr>
            <p:cNvGrpSpPr/>
            <p:nvPr/>
          </p:nvGrpSpPr>
          <p:grpSpPr>
            <a:xfrm>
              <a:off x="4646995" y="2668792"/>
              <a:ext cx="1049620" cy="1217558"/>
              <a:chOff x="4646995" y="2497969"/>
              <a:chExt cx="1049620" cy="1217558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0347FF0-4E16-47E0-AA3D-4E1BCEB0CFA2}"/>
                  </a:ext>
                </a:extLst>
              </p:cNvPr>
              <p:cNvGrpSpPr/>
              <p:nvPr/>
            </p:nvGrpSpPr>
            <p:grpSpPr>
              <a:xfrm>
                <a:off x="4646995" y="2497969"/>
                <a:ext cx="1049620" cy="1217558"/>
                <a:chOff x="3149700" y="2927926"/>
                <a:chExt cx="1348318" cy="1564049"/>
              </a:xfrm>
            </p:grpSpPr>
            <p:sp>
              <p:nvSpPr>
                <p:cNvPr id="67" name="Hexagon 66">
                  <a:extLst>
                    <a:ext uri="{FF2B5EF4-FFF2-40B4-BE49-F238E27FC236}">
                      <a16:creationId xmlns:a16="http://schemas.microsoft.com/office/drawing/2014/main" id="{7BDBA666-04AD-4FC0-90BE-37D0A4D7724E}"/>
                    </a:ext>
                  </a:extLst>
                </p:cNvPr>
                <p:cNvSpPr/>
                <p:nvPr/>
              </p:nvSpPr>
              <p:spPr>
                <a:xfrm rot="16200000">
                  <a:off x="3041834" y="3035792"/>
                  <a:ext cx="1564049" cy="1348318"/>
                </a:xfrm>
                <a:prstGeom prst="hexagon">
                  <a:avLst/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Hexagon 67">
                  <a:extLst>
                    <a:ext uri="{FF2B5EF4-FFF2-40B4-BE49-F238E27FC236}">
                      <a16:creationId xmlns:a16="http://schemas.microsoft.com/office/drawing/2014/main" id="{86313A06-17CC-4BF4-804A-9028652D668B}"/>
                    </a:ext>
                  </a:extLst>
                </p:cNvPr>
                <p:cNvSpPr/>
                <p:nvPr/>
              </p:nvSpPr>
              <p:spPr>
                <a:xfrm rot="16200000">
                  <a:off x="3175646" y="3151150"/>
                  <a:ext cx="1296420" cy="1117603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rgbClr val="F0EEEF">
                        <a:lumMod val="90000"/>
                      </a:srgbClr>
                    </a:gs>
                    <a:gs pos="53000">
                      <a:srgbClr val="F1EFF0"/>
                    </a:gs>
                    <a:gs pos="77000">
                      <a:srgbClr val="EFEDEE"/>
                    </a:gs>
                    <a:gs pos="100000">
                      <a:srgbClr val="EFEBEC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7" name="Picture 86" descr="A close up of a window&#10;&#10;Description automatically generated">
                <a:extLst>
                  <a:ext uri="{FF2B5EF4-FFF2-40B4-BE49-F238E27FC236}">
                    <a16:creationId xmlns:a16="http://schemas.microsoft.com/office/drawing/2014/main" id="{61E656A7-AA46-46A1-B531-FC577560C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0450" y="2785391"/>
                <a:ext cx="642710" cy="642710"/>
              </a:xfrm>
              <a:prstGeom prst="rect">
                <a:avLst/>
              </a:prstGeom>
            </p:spPr>
          </p:pic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57B8B76-3E2A-43A2-8AE7-E395E02537EB}"/>
                </a:ext>
              </a:extLst>
            </p:cNvPr>
            <p:cNvSpPr txBox="1"/>
            <p:nvPr/>
          </p:nvSpPr>
          <p:spPr>
            <a:xfrm>
              <a:off x="4242839" y="1277347"/>
              <a:ext cx="18579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Business can have global reach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2163FD-CF2C-43D7-8CE4-6F420FF874D5}"/>
              </a:ext>
            </a:extLst>
          </p:cNvPr>
          <p:cNvGrpSpPr/>
          <p:nvPr/>
        </p:nvGrpSpPr>
        <p:grpSpPr>
          <a:xfrm>
            <a:off x="6504197" y="1277347"/>
            <a:ext cx="2100705" cy="2609002"/>
            <a:chOff x="6504197" y="1277347"/>
            <a:chExt cx="2100705" cy="260900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77D8BE8-38B8-4E95-A34E-C9508362ED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4549" y="1810466"/>
              <a:ext cx="1" cy="962496"/>
            </a:xfrm>
            <a:prstGeom prst="straightConnector1">
              <a:avLst/>
            </a:prstGeom>
            <a:noFill/>
            <a:ln w="38100" cap="flat" cmpd="sng" algn="ctr">
              <a:solidFill>
                <a:srgbClr val="C13018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45ECA91-631F-4E7D-AF4A-01F4AB510059}"/>
                </a:ext>
              </a:extLst>
            </p:cNvPr>
            <p:cNvGrpSpPr/>
            <p:nvPr/>
          </p:nvGrpSpPr>
          <p:grpSpPr>
            <a:xfrm>
              <a:off x="7029739" y="2668791"/>
              <a:ext cx="1049620" cy="1217558"/>
              <a:chOff x="7029739" y="2497968"/>
              <a:chExt cx="1049620" cy="1217558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EB6BF37-889A-46C7-A189-DB128E86D6B9}"/>
                  </a:ext>
                </a:extLst>
              </p:cNvPr>
              <p:cNvGrpSpPr/>
              <p:nvPr/>
            </p:nvGrpSpPr>
            <p:grpSpPr>
              <a:xfrm>
                <a:off x="7029739" y="2497968"/>
                <a:ext cx="1049620" cy="1217558"/>
                <a:chOff x="3149698" y="2927926"/>
                <a:chExt cx="1348318" cy="1564049"/>
              </a:xfrm>
            </p:grpSpPr>
            <p:sp>
              <p:nvSpPr>
                <p:cNvPr id="63" name="Hexagon 62">
                  <a:extLst>
                    <a:ext uri="{FF2B5EF4-FFF2-40B4-BE49-F238E27FC236}">
                      <a16:creationId xmlns:a16="http://schemas.microsoft.com/office/drawing/2014/main" id="{E4684B8F-F2E6-4131-857E-B158DA0CE3EE}"/>
                    </a:ext>
                  </a:extLst>
                </p:cNvPr>
                <p:cNvSpPr/>
                <p:nvPr/>
              </p:nvSpPr>
              <p:spPr>
                <a:xfrm rot="16200000">
                  <a:off x="3041832" y="3035792"/>
                  <a:ext cx="1564049" cy="1348318"/>
                </a:xfrm>
                <a:prstGeom prst="hexagon">
                  <a:avLst/>
                </a:prstGeom>
                <a:solidFill>
                  <a:srgbClr val="C1301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Hexagon 63">
                  <a:extLst>
                    <a:ext uri="{FF2B5EF4-FFF2-40B4-BE49-F238E27FC236}">
                      <a16:creationId xmlns:a16="http://schemas.microsoft.com/office/drawing/2014/main" id="{20ECCB2C-6333-464F-A94B-7289F16C1CBD}"/>
                    </a:ext>
                  </a:extLst>
                </p:cNvPr>
                <p:cNvSpPr/>
                <p:nvPr/>
              </p:nvSpPr>
              <p:spPr>
                <a:xfrm rot="16200000">
                  <a:off x="3175646" y="3151150"/>
                  <a:ext cx="1296420" cy="1117603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rgbClr val="F0EEEF">
                        <a:lumMod val="90000"/>
                      </a:srgbClr>
                    </a:gs>
                    <a:gs pos="53000">
                      <a:srgbClr val="F1EFF0"/>
                    </a:gs>
                    <a:gs pos="77000">
                      <a:srgbClr val="EFEDEE"/>
                    </a:gs>
                    <a:gs pos="100000">
                      <a:srgbClr val="EFEBEC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548215EF-34C6-4067-ADA7-A4CA10958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18280" y="2737106"/>
                <a:ext cx="672538" cy="672538"/>
              </a:xfrm>
              <a:prstGeom prst="rect">
                <a:avLst/>
              </a:prstGeom>
            </p:spPr>
          </p:pic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3C61B8C-746B-48A6-B506-6BB5665EAD02}"/>
                </a:ext>
              </a:extLst>
            </p:cNvPr>
            <p:cNvSpPr txBox="1"/>
            <p:nvPr/>
          </p:nvSpPr>
          <p:spPr>
            <a:xfrm>
              <a:off x="6504197" y="1277347"/>
              <a:ext cx="210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Better application and data 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92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36661</TotalTime>
  <Words>652</Words>
  <Application>Microsoft Office PowerPoint</Application>
  <PresentationFormat>On-screen Show (16:9)</PresentationFormat>
  <Paragraphs>147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Calibri</vt:lpstr>
      <vt:lpstr>Calibri Light</vt:lpstr>
      <vt:lpstr>FontAwesome</vt:lpstr>
      <vt:lpstr>Gill Sans MT</vt:lpstr>
      <vt:lpstr>Lato</vt:lpstr>
      <vt:lpstr>Lato Regular</vt:lpstr>
      <vt:lpstr>Raleway</vt:lpstr>
      <vt:lpstr>Raleway Black</vt:lpstr>
      <vt:lpstr>Raleway Light</vt:lpstr>
      <vt:lpstr>Diseño personalizado</vt:lpstr>
      <vt:lpstr>Clear whitout slide number</vt:lpstr>
      <vt:lpstr>1_Diseño personalizado</vt:lpstr>
      <vt:lpstr>2_Diseño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richa goal</dc:creator>
  <cp:lastModifiedBy>intellipaat-chat</cp:lastModifiedBy>
  <cp:revision>1109</cp:revision>
  <dcterms:created xsi:type="dcterms:W3CDTF">2016-05-27T21:17:44Z</dcterms:created>
  <dcterms:modified xsi:type="dcterms:W3CDTF">2019-08-28T07:15:49Z</dcterms:modified>
</cp:coreProperties>
</file>